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79" r:id="rId3"/>
    <p:sldId id="282" r:id="rId4"/>
    <p:sldId id="257" r:id="rId5"/>
    <p:sldId id="281" r:id="rId6"/>
    <p:sldId id="258" r:id="rId7"/>
    <p:sldId id="259" r:id="rId8"/>
    <p:sldId id="260" r:id="rId9"/>
    <p:sldId id="261" r:id="rId10"/>
    <p:sldId id="262" r:id="rId11"/>
    <p:sldId id="270" r:id="rId12"/>
    <p:sldId id="271" r:id="rId13"/>
    <p:sldId id="272" r:id="rId14"/>
    <p:sldId id="263" r:id="rId15"/>
    <p:sldId id="264" r:id="rId16"/>
    <p:sldId id="265" r:id="rId17"/>
    <p:sldId id="266" r:id="rId18"/>
    <p:sldId id="268" r:id="rId19"/>
    <p:sldId id="267" r:id="rId20"/>
    <p:sldId id="269" r:id="rId21"/>
    <p:sldId id="273" r:id="rId22"/>
    <p:sldId id="274" r:id="rId23"/>
    <p:sldId id="275" r:id="rId24"/>
    <p:sldId id="276" r:id="rId25"/>
    <p:sldId id="277" r:id="rId26"/>
    <p:sldId id="278" r:id="rId27"/>
  </p:sldIdLst>
  <p:sldSz cx="9144000" cy="6858000" type="screen4x3"/>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80" d="100"/>
          <a:sy n="80" d="100"/>
        </p:scale>
        <p:origin x="-864" y="19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bg>
      <p:bgRef idx="1002">
        <a:schemeClr val="bg2"/>
      </p:bgRef>
    </p:bg>
    <p:spTree>
      <p:nvGrpSpPr>
        <p:cNvPr id="1" name=""/>
        <p:cNvGrpSpPr/>
        <p:nvPr/>
      </p:nvGrpSpPr>
      <p:grpSpPr>
        <a:xfrm>
          <a:off x="0" y="0"/>
          <a:ext cx="0" cy="0"/>
          <a:chOff x="0" y="0"/>
          <a:chExt cx="0" cy="0"/>
        </a:xfrm>
      </p:grpSpPr>
      <p:sp>
        <p:nvSpPr>
          <p:cNvPr id="9" name="8 Título"/>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s-ES" smtClean="0"/>
              <a:t>Haga clic para modificar el estilo de título del patrón</a:t>
            </a:r>
            <a:endParaRPr kumimoji="0" lang="en-US"/>
          </a:p>
        </p:txBody>
      </p:sp>
      <p:sp>
        <p:nvSpPr>
          <p:cNvPr id="17" name="16 Subtítulo"/>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s-ES" smtClean="0"/>
              <a:t>Haga clic para modificar el estilo de subtítulo del patrón</a:t>
            </a:r>
            <a:endParaRPr kumimoji="0" lang="en-US"/>
          </a:p>
        </p:txBody>
      </p:sp>
      <p:sp>
        <p:nvSpPr>
          <p:cNvPr id="30" name="29 Marcador de fecha"/>
          <p:cNvSpPr>
            <a:spLocks noGrp="1"/>
          </p:cNvSpPr>
          <p:nvPr>
            <p:ph type="dt" sz="half" idx="10"/>
          </p:nvPr>
        </p:nvSpPr>
        <p:spPr/>
        <p:txBody>
          <a:bodyPr/>
          <a:lstStyle/>
          <a:p>
            <a:fld id="{757112A7-ED70-4312-996A-C2B91A759BE0}" type="datetimeFigureOut">
              <a:rPr lang="es-MX" smtClean="0"/>
              <a:pPr/>
              <a:t>11/05/2011</a:t>
            </a:fld>
            <a:endParaRPr lang="es-MX"/>
          </a:p>
        </p:txBody>
      </p:sp>
      <p:sp>
        <p:nvSpPr>
          <p:cNvPr id="19" name="18 Marcador de pie de página"/>
          <p:cNvSpPr>
            <a:spLocks noGrp="1"/>
          </p:cNvSpPr>
          <p:nvPr>
            <p:ph type="ftr" sz="quarter" idx="11"/>
          </p:nvPr>
        </p:nvSpPr>
        <p:spPr/>
        <p:txBody>
          <a:bodyPr/>
          <a:lstStyle/>
          <a:p>
            <a:endParaRPr lang="es-MX"/>
          </a:p>
        </p:txBody>
      </p:sp>
      <p:sp>
        <p:nvSpPr>
          <p:cNvPr id="27" name="26 Marcador de número de diapositiva"/>
          <p:cNvSpPr>
            <a:spLocks noGrp="1"/>
          </p:cNvSpPr>
          <p:nvPr>
            <p:ph type="sldNum" sz="quarter" idx="12"/>
          </p:nvPr>
        </p:nvSpPr>
        <p:spPr/>
        <p:txBody>
          <a:bodyPr/>
          <a:lstStyle/>
          <a:p>
            <a:fld id="{8925FCA5-5B89-4097-94F5-7D1F7B0686B7}" type="slidenum">
              <a:rPr lang="es-MX" smtClean="0"/>
              <a:pPr/>
              <a:t>‹Nº›</a:t>
            </a:fld>
            <a:endParaRPr lang="es-MX"/>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757112A7-ED70-4312-996A-C2B91A759BE0}" type="datetimeFigureOut">
              <a:rPr lang="es-MX" smtClean="0"/>
              <a:pPr/>
              <a:t>11/05/2011</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8925FCA5-5B89-4097-94F5-7D1F7B0686B7}" type="slidenum">
              <a:rPr lang="es-MX" smtClean="0"/>
              <a:pPr/>
              <a:t>‹Nº›</a:t>
            </a:fld>
            <a:endParaRPr lang="es-MX"/>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914401"/>
            <a:ext cx="2057400" cy="5211763"/>
          </a:xfrm>
        </p:spPr>
        <p:txBody>
          <a:bodyPr vert="eaVer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a:xfrm>
            <a:off x="457200" y="914401"/>
            <a:ext cx="6019800" cy="5211763"/>
          </a:xfrm>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757112A7-ED70-4312-996A-C2B91A759BE0}" type="datetimeFigureOut">
              <a:rPr lang="es-MX" smtClean="0"/>
              <a:pPr/>
              <a:t>11/05/2011</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8925FCA5-5B89-4097-94F5-7D1F7B0686B7}" type="slidenum">
              <a:rPr lang="es-MX" smtClean="0"/>
              <a:pPr/>
              <a:t>‹Nº›</a:t>
            </a:fld>
            <a:endParaRPr lang="es-MX"/>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3" name="2 Marcador de contenido"/>
          <p:cNvSpPr>
            <a:spLocks noGrp="1"/>
          </p:cNvSpPr>
          <p:nvPr>
            <p:ph idx="1"/>
          </p:nvPr>
        </p:nvSpPr>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757112A7-ED70-4312-996A-C2B91A759BE0}" type="datetimeFigureOut">
              <a:rPr lang="es-MX" smtClean="0"/>
              <a:pPr/>
              <a:t>11/05/2011</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8925FCA5-5B89-4097-94F5-7D1F7B0686B7}" type="slidenum">
              <a:rPr lang="es-MX" smtClean="0"/>
              <a:pPr/>
              <a:t>‹Nº›</a:t>
            </a:fld>
            <a:endParaRPr lang="es-MX"/>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bg>
      <p:bgRef idx="1002">
        <a:schemeClr val="bg2"/>
      </p:bgRef>
    </p:bg>
    <p:spTree>
      <p:nvGrpSpPr>
        <p:cNvPr id="1" name=""/>
        <p:cNvGrpSpPr/>
        <p:nvPr/>
      </p:nvGrpSpPr>
      <p:grpSpPr>
        <a:xfrm>
          <a:off x="0" y="0"/>
          <a:ext cx="0" cy="0"/>
          <a:chOff x="0" y="0"/>
          <a:chExt cx="0" cy="0"/>
        </a:xfrm>
      </p:grpSpPr>
      <p:sp>
        <p:nvSpPr>
          <p:cNvPr id="2" name="1 Título"/>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s-ES" smtClean="0"/>
              <a:t>Haga clic para modificar el estilo de texto del patrón</a:t>
            </a:r>
          </a:p>
        </p:txBody>
      </p:sp>
      <p:sp>
        <p:nvSpPr>
          <p:cNvPr id="4" name="3 Marcador de fecha"/>
          <p:cNvSpPr>
            <a:spLocks noGrp="1"/>
          </p:cNvSpPr>
          <p:nvPr>
            <p:ph type="dt" sz="half" idx="10"/>
          </p:nvPr>
        </p:nvSpPr>
        <p:spPr/>
        <p:txBody>
          <a:bodyPr/>
          <a:lstStyle/>
          <a:p>
            <a:fld id="{757112A7-ED70-4312-996A-C2B91A759BE0}" type="datetimeFigureOut">
              <a:rPr lang="es-MX" smtClean="0"/>
              <a:pPr/>
              <a:t>11/05/2011</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8925FCA5-5B89-4097-94F5-7D1F7B0686B7}" type="slidenum">
              <a:rPr lang="es-MX" smtClean="0"/>
              <a:pPr/>
              <a:t>‹Nº›</a:t>
            </a:fld>
            <a:endParaRPr lang="es-MX"/>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a:xfrm>
            <a:off x="457200" y="704088"/>
            <a:ext cx="8229600" cy="1143000"/>
          </a:xfrm>
        </p:spPr>
        <p:txBody>
          <a:bodyPr/>
          <a:lstStyle/>
          <a:p>
            <a:r>
              <a:rPr kumimoji="0" lang="es-ES" smtClean="0"/>
              <a:t>Haga clic para modificar el estilo de título del patrón</a:t>
            </a:r>
            <a:endParaRPr kumimoji="0" lang="en-US"/>
          </a:p>
        </p:txBody>
      </p:sp>
      <p:sp>
        <p:nvSpPr>
          <p:cNvPr id="3" name="2 Marcador de contenido"/>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contenido"/>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p:txBody>
          <a:bodyPr/>
          <a:lstStyle/>
          <a:p>
            <a:fld id="{757112A7-ED70-4312-996A-C2B91A759BE0}" type="datetimeFigureOut">
              <a:rPr lang="es-MX" smtClean="0"/>
              <a:pPr/>
              <a:t>11/05/2011</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8925FCA5-5B89-4097-94F5-7D1F7B0686B7}" type="slidenum">
              <a:rPr lang="es-MX" smtClean="0"/>
              <a:pPr/>
              <a:t>‹Nº›</a:t>
            </a:fld>
            <a:endParaRPr lang="es-MX"/>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704088"/>
            <a:ext cx="8229600" cy="1143000"/>
          </a:xfrm>
        </p:spPr>
        <p:txBody>
          <a:bodyPr tIns="45720" anchor="b"/>
          <a:lstStyle>
            <a:lvl1pPr>
              <a:defRPr/>
            </a:lvl1pPr>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s-ES" smtClean="0"/>
              <a:t>Haga clic para modificar el estilo de texto del patrón</a:t>
            </a:r>
          </a:p>
        </p:txBody>
      </p:sp>
      <p:sp>
        <p:nvSpPr>
          <p:cNvPr id="4" name="3 Marcador de texto"/>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s-ES" smtClean="0"/>
              <a:t>Haga clic para modificar el estilo de texto del patrón</a:t>
            </a:r>
          </a:p>
        </p:txBody>
      </p:sp>
      <p:sp>
        <p:nvSpPr>
          <p:cNvPr id="5" name="4 Marcador de contenido"/>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6" name="5 Marcador de contenido"/>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7" name="6 Marcador de fecha"/>
          <p:cNvSpPr>
            <a:spLocks noGrp="1"/>
          </p:cNvSpPr>
          <p:nvPr>
            <p:ph type="dt" sz="half" idx="10"/>
          </p:nvPr>
        </p:nvSpPr>
        <p:spPr/>
        <p:txBody>
          <a:bodyPr/>
          <a:lstStyle/>
          <a:p>
            <a:fld id="{757112A7-ED70-4312-996A-C2B91A759BE0}" type="datetimeFigureOut">
              <a:rPr lang="es-MX" smtClean="0"/>
              <a:pPr/>
              <a:t>11/05/2011</a:t>
            </a:fld>
            <a:endParaRPr lang="es-MX"/>
          </a:p>
        </p:txBody>
      </p:sp>
      <p:sp>
        <p:nvSpPr>
          <p:cNvPr id="8" name="7 Marcador de pie de página"/>
          <p:cNvSpPr>
            <a:spLocks noGrp="1"/>
          </p:cNvSpPr>
          <p:nvPr>
            <p:ph type="ftr" sz="quarter" idx="11"/>
          </p:nvPr>
        </p:nvSpPr>
        <p:spPr/>
        <p:txBody>
          <a:bodyPr/>
          <a:lstStyle/>
          <a:p>
            <a:endParaRPr lang="es-MX"/>
          </a:p>
        </p:txBody>
      </p:sp>
      <p:sp>
        <p:nvSpPr>
          <p:cNvPr id="9" name="8 Marcador de número de diapositiva"/>
          <p:cNvSpPr>
            <a:spLocks noGrp="1"/>
          </p:cNvSpPr>
          <p:nvPr>
            <p:ph type="sldNum" sz="quarter" idx="12"/>
          </p:nvPr>
        </p:nvSpPr>
        <p:spPr/>
        <p:txBody>
          <a:bodyPr/>
          <a:lstStyle/>
          <a:p>
            <a:fld id="{8925FCA5-5B89-4097-94F5-7D1F7B0686B7}" type="slidenum">
              <a:rPr lang="es-MX" smtClean="0"/>
              <a:pPr/>
              <a:t>‹Nº›</a:t>
            </a:fld>
            <a:endParaRPr lang="es-MX"/>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s-ES" smtClean="0"/>
              <a:t>Haga clic para modificar el estilo de título del patrón</a:t>
            </a:r>
            <a:endParaRPr kumimoji="0" lang="en-US"/>
          </a:p>
        </p:txBody>
      </p:sp>
      <p:sp>
        <p:nvSpPr>
          <p:cNvPr id="3" name="2 Marcador de fecha"/>
          <p:cNvSpPr>
            <a:spLocks noGrp="1"/>
          </p:cNvSpPr>
          <p:nvPr>
            <p:ph type="dt" sz="half" idx="10"/>
          </p:nvPr>
        </p:nvSpPr>
        <p:spPr/>
        <p:txBody>
          <a:bodyPr/>
          <a:lstStyle/>
          <a:p>
            <a:fld id="{757112A7-ED70-4312-996A-C2B91A759BE0}" type="datetimeFigureOut">
              <a:rPr lang="es-MX" smtClean="0"/>
              <a:pPr/>
              <a:t>11/05/2011</a:t>
            </a:fld>
            <a:endParaRPr lang="es-MX"/>
          </a:p>
        </p:txBody>
      </p:sp>
      <p:sp>
        <p:nvSpPr>
          <p:cNvPr id="4" name="3 Marcador de pie de página"/>
          <p:cNvSpPr>
            <a:spLocks noGrp="1"/>
          </p:cNvSpPr>
          <p:nvPr>
            <p:ph type="ftr" sz="quarter" idx="11"/>
          </p:nvPr>
        </p:nvSpPr>
        <p:spPr/>
        <p:txBody>
          <a:bodyPr/>
          <a:lstStyle/>
          <a:p>
            <a:endParaRPr lang="es-MX"/>
          </a:p>
        </p:txBody>
      </p:sp>
      <p:sp>
        <p:nvSpPr>
          <p:cNvPr id="5" name="4 Marcador de número de diapositiva"/>
          <p:cNvSpPr>
            <a:spLocks noGrp="1"/>
          </p:cNvSpPr>
          <p:nvPr>
            <p:ph type="sldNum" sz="quarter" idx="12"/>
          </p:nvPr>
        </p:nvSpPr>
        <p:spPr/>
        <p:txBody>
          <a:bodyPr/>
          <a:lstStyle/>
          <a:p>
            <a:fld id="{8925FCA5-5B89-4097-94F5-7D1F7B0686B7}" type="slidenum">
              <a:rPr lang="es-MX" smtClean="0"/>
              <a:pPr/>
              <a:t>‹Nº›</a:t>
            </a:fld>
            <a:endParaRPr lang="es-MX"/>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757112A7-ED70-4312-996A-C2B91A759BE0}" type="datetimeFigureOut">
              <a:rPr lang="es-MX" smtClean="0"/>
              <a:pPr/>
              <a:t>11/05/2011</a:t>
            </a:fld>
            <a:endParaRPr lang="es-MX"/>
          </a:p>
        </p:txBody>
      </p:sp>
      <p:sp>
        <p:nvSpPr>
          <p:cNvPr id="3" name="2 Marcador de pie de página"/>
          <p:cNvSpPr>
            <a:spLocks noGrp="1"/>
          </p:cNvSpPr>
          <p:nvPr>
            <p:ph type="ftr" sz="quarter" idx="11"/>
          </p:nvPr>
        </p:nvSpPr>
        <p:spPr/>
        <p:txBody>
          <a:bodyPr/>
          <a:lstStyle/>
          <a:p>
            <a:endParaRPr lang="es-MX"/>
          </a:p>
        </p:txBody>
      </p:sp>
      <p:sp>
        <p:nvSpPr>
          <p:cNvPr id="4" name="3 Marcador de número de diapositiva"/>
          <p:cNvSpPr>
            <a:spLocks noGrp="1"/>
          </p:cNvSpPr>
          <p:nvPr>
            <p:ph type="sldNum" sz="quarter" idx="12"/>
          </p:nvPr>
        </p:nvSpPr>
        <p:spPr/>
        <p:txBody>
          <a:bodyPr/>
          <a:lstStyle/>
          <a:p>
            <a:fld id="{8925FCA5-5B89-4097-94F5-7D1F7B0686B7}" type="slidenum">
              <a:rPr lang="es-MX" smtClean="0"/>
              <a:pPr/>
              <a:t>‹Nº›</a:t>
            </a:fld>
            <a:endParaRPr lang="es-MX"/>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s-ES" smtClean="0"/>
              <a:t>Haga clic para modificar el estilo de título del patrón</a:t>
            </a:r>
            <a:endParaRPr kumimoji="0" lang="en-US"/>
          </a:p>
        </p:txBody>
      </p:sp>
      <p:sp>
        <p:nvSpPr>
          <p:cNvPr id="3" name="2 Marcador de texto"/>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s-ES" smtClean="0"/>
              <a:t>Haga clic para modificar el estilo de texto del patrón</a:t>
            </a:r>
          </a:p>
        </p:txBody>
      </p:sp>
      <p:sp>
        <p:nvSpPr>
          <p:cNvPr id="4" name="3 Marcador de contenido"/>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p:txBody>
          <a:bodyPr/>
          <a:lstStyle/>
          <a:p>
            <a:fld id="{757112A7-ED70-4312-996A-C2B91A759BE0}" type="datetimeFigureOut">
              <a:rPr lang="es-MX" smtClean="0"/>
              <a:pPr/>
              <a:t>11/05/2011</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8925FCA5-5B89-4097-94F5-7D1F7B0686B7}" type="slidenum">
              <a:rPr lang="es-MX" smtClean="0"/>
              <a:pPr/>
              <a:t>‹Nº›</a:t>
            </a:fld>
            <a:endParaRPr lang="es-MX"/>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9" name="8 Recortar y redondear rectángulo de esquina sencilla"/>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11 Triángulo rectángulo"/>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1 Título"/>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s-ES" smtClean="0"/>
              <a:t>Haga clic para modificar el estilo de título del patrón</a:t>
            </a:r>
            <a:endParaRPr kumimoji="0" lang="en-US"/>
          </a:p>
        </p:txBody>
      </p:sp>
      <p:sp>
        <p:nvSpPr>
          <p:cNvPr id="4" name="3 Marcador de texto"/>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s-ES" smtClean="0"/>
              <a:t>Haga clic para modificar el estilo de texto del patrón</a:t>
            </a:r>
          </a:p>
        </p:txBody>
      </p:sp>
      <p:sp>
        <p:nvSpPr>
          <p:cNvPr id="5" name="4 Marcador de fecha"/>
          <p:cNvSpPr>
            <a:spLocks noGrp="1"/>
          </p:cNvSpPr>
          <p:nvPr>
            <p:ph type="dt" sz="half" idx="10"/>
          </p:nvPr>
        </p:nvSpPr>
        <p:spPr/>
        <p:txBody>
          <a:bodyPr/>
          <a:lstStyle/>
          <a:p>
            <a:fld id="{757112A7-ED70-4312-996A-C2B91A759BE0}" type="datetimeFigureOut">
              <a:rPr lang="es-MX" smtClean="0"/>
              <a:pPr/>
              <a:t>11/05/2011</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a:xfrm>
            <a:off x="8077200" y="6356350"/>
            <a:ext cx="609600" cy="365125"/>
          </a:xfrm>
        </p:spPr>
        <p:txBody>
          <a:bodyPr/>
          <a:lstStyle/>
          <a:p>
            <a:fld id="{8925FCA5-5B89-4097-94F5-7D1F7B0686B7}" type="slidenum">
              <a:rPr lang="es-MX" smtClean="0"/>
              <a:pPr/>
              <a:t>‹Nº›</a:t>
            </a:fld>
            <a:endParaRPr lang="es-MX"/>
          </a:p>
        </p:txBody>
      </p:sp>
      <p:sp>
        <p:nvSpPr>
          <p:cNvPr id="3" name="2 Marcador de posición de imagen"/>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s-ES" smtClean="0"/>
              <a:t>Haga clic en el icono para agregar una imagen</a:t>
            </a:r>
            <a:endParaRPr kumimoji="0" lang="en-US" dirty="0"/>
          </a:p>
        </p:txBody>
      </p:sp>
      <p:sp>
        <p:nvSpPr>
          <p:cNvPr id="10" name="9 Forma libre"/>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10 Forma libre"/>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6 Forma libre"/>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7 Forma libre"/>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8 Marcador de título"/>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s-ES" smtClean="0"/>
              <a:t>Haga clic para modificar el estilo de título del patrón</a:t>
            </a:r>
            <a:endParaRPr kumimoji="0" lang="en-US"/>
          </a:p>
        </p:txBody>
      </p:sp>
      <p:sp>
        <p:nvSpPr>
          <p:cNvPr id="30" name="29 Marcador de texto"/>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s-ES" smtClean="0"/>
              <a:t>Haga clic para modificar el estilo de texto del patrón</a:t>
            </a:r>
          </a:p>
          <a:p>
            <a:pPr lvl="1" eaLnBrk="1" latinLnBrk="0" hangingPunct="1"/>
            <a:r>
              <a:rPr kumimoji="0" lang="es-ES" smtClean="0"/>
              <a:t>Segundo nivel</a:t>
            </a:r>
          </a:p>
          <a:p>
            <a:pPr lvl="2" eaLnBrk="1" latinLnBrk="0" hangingPunct="1"/>
            <a:r>
              <a:rPr kumimoji="0" lang="es-ES" smtClean="0"/>
              <a:t>Tercer nivel</a:t>
            </a:r>
          </a:p>
          <a:p>
            <a:pPr lvl="3" eaLnBrk="1" latinLnBrk="0" hangingPunct="1"/>
            <a:r>
              <a:rPr kumimoji="0" lang="es-ES" smtClean="0"/>
              <a:t>Cuarto nivel</a:t>
            </a:r>
          </a:p>
          <a:p>
            <a:pPr lvl="4" eaLnBrk="1" latinLnBrk="0" hangingPunct="1"/>
            <a:r>
              <a:rPr kumimoji="0" lang="es-ES" smtClean="0"/>
              <a:t>Quinto nivel</a:t>
            </a:r>
            <a:endParaRPr kumimoji="0" lang="en-US"/>
          </a:p>
        </p:txBody>
      </p:sp>
      <p:sp>
        <p:nvSpPr>
          <p:cNvPr id="10" name="9 Marcador de fecha"/>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757112A7-ED70-4312-996A-C2B91A759BE0}" type="datetimeFigureOut">
              <a:rPr lang="es-MX" smtClean="0"/>
              <a:pPr/>
              <a:t>11/05/2011</a:t>
            </a:fld>
            <a:endParaRPr lang="es-MX"/>
          </a:p>
        </p:txBody>
      </p:sp>
      <p:sp>
        <p:nvSpPr>
          <p:cNvPr id="22" name="21 Marcador de pie de página"/>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s-MX"/>
          </a:p>
        </p:txBody>
      </p:sp>
      <p:sp>
        <p:nvSpPr>
          <p:cNvPr id="18" name="17 Marcador de número de diapositiva"/>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8925FCA5-5B89-4097-94F5-7D1F7B0686B7}" type="slidenum">
              <a:rPr lang="es-MX" smtClean="0"/>
              <a:pPr/>
              <a:t>‹Nº›</a:t>
            </a:fld>
            <a:endParaRPr lang="es-MX"/>
          </a:p>
        </p:txBody>
      </p:sp>
      <p:grpSp>
        <p:nvGrpSpPr>
          <p:cNvPr id="2" name="1 Grupo"/>
          <p:cNvGrpSpPr/>
          <p:nvPr/>
        </p:nvGrpSpPr>
        <p:grpSpPr>
          <a:xfrm>
            <a:off x="-19017" y="202408"/>
            <a:ext cx="9180548" cy="649224"/>
            <a:chOff x="-19045" y="216550"/>
            <a:chExt cx="9180548" cy="649224"/>
          </a:xfrm>
        </p:grpSpPr>
        <p:sp>
          <p:nvSpPr>
            <p:cNvPr id="12" name="11 Forma libre"/>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12 Forma libre"/>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gif"/><Relationship Id="rId2" Type="http://schemas.openxmlformats.org/officeDocument/2006/relationships/image" Target="../media/image2.gi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2.gif"/><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8.gif"/><Relationship Id="rId2" Type="http://schemas.openxmlformats.org/officeDocument/2006/relationships/image" Target="../media/image17.gif"/><Relationship Id="rId1" Type="http://schemas.openxmlformats.org/officeDocument/2006/relationships/slideLayout" Target="../slideLayouts/slideLayout2.xml"/><Relationship Id="rId4" Type="http://schemas.openxmlformats.org/officeDocument/2006/relationships/image" Target="../media/image19.gif"/></Relationships>
</file>

<file path=ppt/slides/_rels/slide15.xml.rels><?xml version="1.0" encoding="UTF-8" standalone="yes"?>
<Relationships xmlns="http://schemas.openxmlformats.org/package/2006/relationships"><Relationship Id="rId3" Type="http://schemas.openxmlformats.org/officeDocument/2006/relationships/image" Target="../media/image21.gif"/><Relationship Id="rId2" Type="http://schemas.openxmlformats.org/officeDocument/2006/relationships/image" Target="../media/image20.gif"/><Relationship Id="rId1" Type="http://schemas.openxmlformats.org/officeDocument/2006/relationships/slideLayout" Target="../slideLayouts/slideLayout2.xml"/><Relationship Id="rId4" Type="http://schemas.openxmlformats.org/officeDocument/2006/relationships/image" Target="../media/image19.gif"/></Relationships>
</file>

<file path=ppt/slides/_rels/slide16.xml.rels><?xml version="1.0" encoding="UTF-8" standalone="yes"?>
<Relationships xmlns="http://schemas.openxmlformats.org/package/2006/relationships"><Relationship Id="rId3" Type="http://schemas.openxmlformats.org/officeDocument/2006/relationships/image" Target="../media/image23.gif"/><Relationship Id="rId2" Type="http://schemas.openxmlformats.org/officeDocument/2006/relationships/image" Target="../media/image22.gif"/><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5.gif"/><Relationship Id="rId2" Type="http://schemas.openxmlformats.org/officeDocument/2006/relationships/image" Target="../media/image24.gif"/><Relationship Id="rId1" Type="http://schemas.openxmlformats.org/officeDocument/2006/relationships/slideLayout" Target="../slideLayouts/slideLayout2.xml"/><Relationship Id="rId4" Type="http://schemas.openxmlformats.org/officeDocument/2006/relationships/image" Target="../media/image26.gif"/></Relationships>
</file>

<file path=ppt/slides/_rels/slide19.xml.rels><?xml version="1.0" encoding="UTF-8" standalone="yes"?>
<Relationships xmlns="http://schemas.openxmlformats.org/package/2006/relationships"><Relationship Id="rId3" Type="http://schemas.openxmlformats.org/officeDocument/2006/relationships/image" Target="../media/image28.gif"/><Relationship Id="rId7" Type="http://schemas.openxmlformats.org/officeDocument/2006/relationships/image" Target="../media/image32.gif"/><Relationship Id="rId2" Type="http://schemas.openxmlformats.org/officeDocument/2006/relationships/image" Target="../media/image27.gif"/><Relationship Id="rId1" Type="http://schemas.openxmlformats.org/officeDocument/2006/relationships/slideLayout" Target="../slideLayouts/slideLayout2.xml"/><Relationship Id="rId6" Type="http://schemas.openxmlformats.org/officeDocument/2006/relationships/image" Target="../media/image31.gif"/><Relationship Id="rId5" Type="http://schemas.openxmlformats.org/officeDocument/2006/relationships/image" Target="../media/image30.gif"/><Relationship Id="rId4" Type="http://schemas.openxmlformats.org/officeDocument/2006/relationships/image" Target="../media/image29.gif"/></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34.gif"/><Relationship Id="rId2" Type="http://schemas.openxmlformats.org/officeDocument/2006/relationships/image" Target="../media/image33.gif"/><Relationship Id="rId1" Type="http://schemas.openxmlformats.org/officeDocument/2006/relationships/slideLayout" Target="../slideLayouts/slideLayout2.xml"/><Relationship Id="rId5" Type="http://schemas.openxmlformats.org/officeDocument/2006/relationships/image" Target="../media/image36.gif"/><Relationship Id="rId4" Type="http://schemas.openxmlformats.org/officeDocument/2006/relationships/image" Target="../media/image35.gif"/></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37.gif"/><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38.gif"/><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39.gif"/><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40.gi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gi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7.gif"/><Relationship Id="rId2" Type="http://schemas.openxmlformats.org/officeDocument/2006/relationships/image" Target="../media/image6.gif"/><Relationship Id="rId1" Type="http://schemas.openxmlformats.org/officeDocument/2006/relationships/slideLayout" Target="../slideLayouts/slideLayout2.xml"/><Relationship Id="rId6" Type="http://schemas.openxmlformats.org/officeDocument/2006/relationships/image" Target="../media/image10.gif"/><Relationship Id="rId5" Type="http://schemas.openxmlformats.org/officeDocument/2006/relationships/image" Target="../media/image9.gif"/><Relationship Id="rId4" Type="http://schemas.openxmlformats.org/officeDocument/2006/relationships/image" Target="../media/image8.gif"/></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1.gi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3.gif"/><Relationship Id="rId2" Type="http://schemas.openxmlformats.org/officeDocument/2006/relationships/image" Target="../media/image12.gi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611560" y="188640"/>
            <a:ext cx="7851648" cy="1540768"/>
          </a:xfrm>
        </p:spPr>
        <p:txBody>
          <a:bodyPr>
            <a:normAutofit/>
          </a:bodyPr>
          <a:lstStyle/>
          <a:p>
            <a:pPr algn="ctr"/>
            <a:r>
              <a:rPr lang="es-MX" sz="2400" dirty="0" smtClean="0"/>
              <a:t>UNIVERSIDAD AUTÓNOMA DE QUERÉTARO </a:t>
            </a:r>
            <a:br>
              <a:rPr lang="es-MX" sz="2400" dirty="0" smtClean="0"/>
            </a:br>
            <a:r>
              <a:rPr lang="es-MX" sz="2400" dirty="0" smtClean="0"/>
              <a:t>FACULTAD DE INGENIERIA </a:t>
            </a:r>
            <a:br>
              <a:rPr lang="es-MX" sz="2400" dirty="0" smtClean="0"/>
            </a:br>
            <a:r>
              <a:rPr lang="es-MX" sz="2400" dirty="0" smtClean="0"/>
              <a:t>1er SEMESTRE</a:t>
            </a:r>
            <a:endParaRPr lang="es-MX" sz="2400" dirty="0"/>
          </a:p>
        </p:txBody>
      </p:sp>
      <p:sp>
        <p:nvSpPr>
          <p:cNvPr id="3" name="2 Subtítulo"/>
          <p:cNvSpPr>
            <a:spLocks noGrp="1"/>
          </p:cNvSpPr>
          <p:nvPr>
            <p:ph type="subTitle" idx="1"/>
          </p:nvPr>
        </p:nvSpPr>
        <p:spPr>
          <a:xfrm>
            <a:off x="467544" y="2132856"/>
            <a:ext cx="7854696" cy="4464496"/>
          </a:xfrm>
        </p:spPr>
        <p:txBody>
          <a:bodyPr>
            <a:normAutofit/>
          </a:bodyPr>
          <a:lstStyle/>
          <a:p>
            <a:pPr algn="ctr"/>
            <a:r>
              <a:rPr lang="es-MX" sz="2400" dirty="0" smtClean="0"/>
              <a:t>RAÚL ARTEAGA TREJO</a:t>
            </a:r>
          </a:p>
          <a:p>
            <a:pPr algn="ctr"/>
            <a:r>
              <a:rPr lang="es-MX" sz="2400" dirty="0" smtClean="0"/>
              <a:t>OSCAR URIEL ACEVEDO LEAL</a:t>
            </a:r>
          </a:p>
          <a:p>
            <a:pPr algn="ctr"/>
            <a:endParaRPr lang="es-MX" sz="2400" dirty="0" smtClean="0"/>
          </a:p>
          <a:p>
            <a:pPr algn="ctr"/>
            <a:r>
              <a:rPr lang="es-MX" sz="2400" dirty="0" smtClean="0"/>
              <a:t>PROBABILIDAD Y ESTADÍSTICA</a:t>
            </a:r>
          </a:p>
          <a:p>
            <a:pPr algn="ctr"/>
            <a:endParaRPr lang="es-MX" sz="2400" b="1" dirty="0" smtClean="0"/>
          </a:p>
          <a:p>
            <a:pPr algn="ctr"/>
            <a:r>
              <a:rPr lang="es-MX" sz="2400" dirty="0" smtClean="0"/>
              <a:t>UNIDAD 6: MODELOS PROBABILISTICOS BÁSICOS</a:t>
            </a:r>
          </a:p>
          <a:p>
            <a:pPr algn="ctr"/>
            <a:r>
              <a:rPr lang="es-MX" sz="2400" b="1" dirty="0" smtClean="0"/>
              <a:t>“DISTRIBUCIÓN NORMAL”</a:t>
            </a:r>
          </a:p>
          <a:p>
            <a:pPr algn="ctr"/>
            <a:endParaRPr lang="es-MX" sz="2400" b="1" dirty="0" smtClean="0"/>
          </a:p>
          <a:p>
            <a:pPr algn="ctr"/>
            <a:r>
              <a:rPr lang="es-MX" sz="2400" b="1" dirty="0" smtClean="0"/>
              <a:t>I.S.C Rosa E. Valdez V.</a:t>
            </a:r>
          </a:p>
          <a:p>
            <a:pPr algn="ctr"/>
            <a:endParaRPr lang="es-MX" b="1" dirty="0" smtClean="0"/>
          </a:p>
          <a:p>
            <a:pPr algn="ctr"/>
            <a:endParaRPr lang="es-MX" b="1" dirty="0" smtClean="0"/>
          </a:p>
          <a:p>
            <a:pPr algn="ctr"/>
            <a:endParaRPr lang="es-MX" dirty="0" smtClean="0"/>
          </a:p>
          <a:p>
            <a:pPr algn="ctr"/>
            <a:endParaRPr lang="es-MX" dirty="0" smtClean="0"/>
          </a:p>
          <a:p>
            <a:pPr algn="ctr"/>
            <a:endParaRPr lang="es-MX" dirty="0" smtClean="0"/>
          </a:p>
        </p:txBody>
      </p:sp>
      <p:pic>
        <p:nvPicPr>
          <p:cNvPr id="4" name="il_fi" descr="http://www.uaq.mx/inf-gral/escudouaq1.gif"/>
          <p:cNvPicPr/>
          <p:nvPr/>
        </p:nvPicPr>
        <p:blipFill>
          <a:blip r:embed="rId2" cstate="print"/>
          <a:srcRect/>
          <a:stretch>
            <a:fillRect/>
          </a:stretch>
        </p:blipFill>
        <p:spPr bwMode="auto">
          <a:xfrm>
            <a:off x="395536" y="548680"/>
            <a:ext cx="1162050" cy="1390650"/>
          </a:xfrm>
          <a:prstGeom prst="rect">
            <a:avLst/>
          </a:prstGeom>
          <a:noFill/>
          <a:ln w="9525">
            <a:noFill/>
            <a:miter lim="800000"/>
            <a:headEnd/>
            <a:tailEnd/>
          </a:ln>
        </p:spPr>
      </p:pic>
      <p:pic>
        <p:nvPicPr>
          <p:cNvPr id="5" name="il_fi" descr="http://www.uaq.mx/escudos/e-ingenieria2.gif"/>
          <p:cNvPicPr/>
          <p:nvPr/>
        </p:nvPicPr>
        <p:blipFill>
          <a:blip r:embed="rId3" cstate="print"/>
          <a:srcRect/>
          <a:stretch>
            <a:fillRect/>
          </a:stretch>
        </p:blipFill>
        <p:spPr bwMode="auto">
          <a:xfrm>
            <a:off x="7380312" y="476672"/>
            <a:ext cx="1057275" cy="1381125"/>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anim calcmode="lin" valueType="num">
                                      <p:cBhvr>
                                        <p:cTn id="8" dur="500" fill="hold"/>
                                        <p:tgtEl>
                                          <p:spTgt spid="4"/>
                                        </p:tgtEl>
                                        <p:attrNameLst>
                                          <p:attrName>ppt_x</p:attrName>
                                        </p:attrNameLst>
                                      </p:cBhvr>
                                      <p:tavLst>
                                        <p:tav tm="0">
                                          <p:val>
                                            <p:strVal val="#ppt_x"/>
                                          </p:val>
                                        </p:tav>
                                        <p:tav tm="100000">
                                          <p:val>
                                            <p:strVal val="#ppt_x"/>
                                          </p:val>
                                        </p:tav>
                                      </p:tavLst>
                                    </p:anim>
                                    <p:anim calcmode="lin" valueType="num">
                                      <p:cBhvr>
                                        <p:cTn id="9" dur="500" fill="hold"/>
                                        <p:tgtEl>
                                          <p:spTgt spid="4"/>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42" presetClass="entr" presetSubtype="0" fill="hold" nodeType="after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fade">
                                      <p:cBhvr>
                                        <p:cTn id="13" dur="500"/>
                                        <p:tgtEl>
                                          <p:spTgt spid="5"/>
                                        </p:tgtEl>
                                      </p:cBhvr>
                                    </p:animEffect>
                                    <p:anim calcmode="lin" valueType="num">
                                      <p:cBhvr>
                                        <p:cTn id="14" dur="500" fill="hold"/>
                                        <p:tgtEl>
                                          <p:spTgt spid="5"/>
                                        </p:tgtEl>
                                        <p:attrNameLst>
                                          <p:attrName>ppt_x</p:attrName>
                                        </p:attrNameLst>
                                      </p:cBhvr>
                                      <p:tavLst>
                                        <p:tav tm="0">
                                          <p:val>
                                            <p:strVal val="#ppt_x"/>
                                          </p:val>
                                        </p:tav>
                                        <p:tav tm="100000">
                                          <p:val>
                                            <p:strVal val="#ppt_x"/>
                                          </p:val>
                                        </p:tav>
                                      </p:tavLst>
                                    </p:anim>
                                    <p:anim calcmode="lin" valueType="num">
                                      <p:cBhvr>
                                        <p:cTn id="15" dur="5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548680"/>
            <a:ext cx="8229600" cy="6048672"/>
          </a:xfrm>
        </p:spPr>
        <p:txBody>
          <a:bodyPr>
            <a:normAutofit/>
          </a:bodyPr>
          <a:lstStyle/>
          <a:p>
            <a:r>
              <a:rPr lang="es-MX" dirty="0" smtClean="0"/>
              <a:t>Es importante conocer que, a partir de cualquier variable </a:t>
            </a:r>
            <a:r>
              <a:rPr lang="es-MX" i="1" dirty="0" smtClean="0"/>
              <a:t>X</a:t>
            </a:r>
            <a:r>
              <a:rPr lang="es-MX" dirty="0" smtClean="0"/>
              <a:t> que siga una distribución N(</a:t>
            </a:r>
            <a:r>
              <a:rPr lang="es-MX" dirty="0" smtClean="0">
                <a:sym typeface="Symbol"/>
              </a:rPr>
              <a:t>,</a:t>
            </a:r>
            <a:r>
              <a:rPr lang="es-MX" dirty="0" smtClean="0"/>
              <a:t>), se puede obtener otra característica </a:t>
            </a:r>
            <a:r>
              <a:rPr lang="es-MX" i="1" dirty="0" smtClean="0"/>
              <a:t>Z</a:t>
            </a:r>
            <a:r>
              <a:rPr lang="es-MX" dirty="0" smtClean="0"/>
              <a:t> con una distribución normal estándar, sin más que efectuar la transformación:</a:t>
            </a:r>
          </a:p>
          <a:p>
            <a:endParaRPr lang="es-MX" dirty="0" smtClean="0"/>
          </a:p>
          <a:p>
            <a:r>
              <a:rPr lang="es-MX" dirty="0" smtClean="0"/>
              <a:t> a partir de la que se puede obtener de modo sencillo la probabilidad de observar un dato menor o igual a un cierto valor z, y que permitirán resolver preguntas de probabilidad acerca del comportamiento de variables de las que se sabe o se asume que siguen una distribución aproximadamente normal.</a:t>
            </a:r>
            <a:endParaRPr lang="es-MX" dirty="0"/>
          </a:p>
        </p:txBody>
      </p:sp>
      <p:pic>
        <p:nvPicPr>
          <p:cNvPr id="4" name="3 Imagen" descr="tipificar"/>
          <p:cNvPicPr/>
          <p:nvPr/>
        </p:nvPicPr>
        <p:blipFill>
          <a:blip r:embed="rId2" cstate="print"/>
          <a:srcRect/>
          <a:stretch>
            <a:fillRect/>
          </a:stretch>
        </p:blipFill>
        <p:spPr bwMode="auto">
          <a:xfrm>
            <a:off x="3779912" y="2348880"/>
            <a:ext cx="1728192" cy="763900"/>
          </a:xfrm>
          <a:prstGeom prst="rect">
            <a:avLst/>
          </a:prstGeom>
          <a:noFill/>
          <a:ln w="9525">
            <a:noFill/>
            <a:miter lim="800000"/>
            <a:headEnd/>
            <a:tailEnd/>
          </a:ln>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67544" y="116632"/>
            <a:ext cx="8229600" cy="854968"/>
          </a:xfrm>
        </p:spPr>
        <p:txBody>
          <a:bodyPr/>
          <a:lstStyle/>
          <a:p>
            <a:pPr algn="ctr"/>
            <a:r>
              <a:rPr lang="es-MX" dirty="0" smtClean="0"/>
              <a:t>tablas</a:t>
            </a:r>
            <a:endParaRPr lang="es-MX" dirty="0"/>
          </a:p>
        </p:txBody>
      </p:sp>
      <p:pic>
        <p:nvPicPr>
          <p:cNvPr id="27650" name="Picture 2" descr="C:\Users\Alberto\Desktop\tablas de probabilidades.JPG"/>
          <p:cNvPicPr>
            <a:picLocks noGrp="1" noChangeAspect="1" noChangeArrowheads="1"/>
          </p:cNvPicPr>
          <p:nvPr>
            <p:ph idx="1"/>
          </p:nvPr>
        </p:nvPicPr>
        <p:blipFill>
          <a:blip r:embed="rId2" cstate="print"/>
          <a:srcRect/>
          <a:stretch>
            <a:fillRect/>
          </a:stretch>
        </p:blipFill>
        <p:spPr bwMode="auto">
          <a:xfrm>
            <a:off x="179512" y="2060848"/>
            <a:ext cx="8784976" cy="4536504"/>
          </a:xfrm>
          <a:prstGeom prst="rect">
            <a:avLst/>
          </a:prstGeom>
          <a:noFill/>
        </p:spPr>
      </p:pic>
      <p:sp>
        <p:nvSpPr>
          <p:cNvPr id="5" name="4 Rectángulo"/>
          <p:cNvSpPr/>
          <p:nvPr/>
        </p:nvSpPr>
        <p:spPr>
          <a:xfrm>
            <a:off x="467544" y="788511"/>
            <a:ext cx="8352928" cy="1200329"/>
          </a:xfrm>
          <a:prstGeom prst="rect">
            <a:avLst/>
          </a:prstGeom>
        </p:spPr>
        <p:txBody>
          <a:bodyPr wrap="square">
            <a:spAutoFit/>
          </a:bodyPr>
          <a:lstStyle/>
          <a:p>
            <a:r>
              <a:rPr lang="es-MX" b="1" dirty="0"/>
              <a:t>Tabla 1.  Áreas bajo la curva normal estándar.  Los valores de la tabla que no se muestran en negrita representan la probabilidad de observar un valor menor o igual a z.  La cifra entera y el primer decimal de z se buscan en la primera columna, y el segundo decimal en la cabecera de la tabla.</a:t>
            </a:r>
            <a:endParaRPr lang="es-MX"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674" name="Picture 2" descr="C:\Users\Alberto\Desktop\2.JPG"/>
          <p:cNvPicPr>
            <a:picLocks noGrp="1" noChangeAspect="1" noChangeArrowheads="1"/>
          </p:cNvPicPr>
          <p:nvPr>
            <p:ph idx="1"/>
          </p:nvPr>
        </p:nvPicPr>
        <p:blipFill>
          <a:blip r:embed="rId2" cstate="print"/>
          <a:srcRect/>
          <a:stretch>
            <a:fillRect/>
          </a:stretch>
        </p:blipFill>
        <p:spPr bwMode="auto">
          <a:xfrm>
            <a:off x="0" y="1196752"/>
            <a:ext cx="9144000" cy="4896543"/>
          </a:xfrm>
          <a:prstGeom prst="rect">
            <a:avLst/>
          </a:prstGeom>
          <a:noFill/>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698" name="Picture 2" descr="C:\Users\Alberto\Desktop\tablas de probabilidades3.JPG"/>
          <p:cNvPicPr>
            <a:picLocks noGrp="1" noChangeAspect="1" noChangeArrowheads="1"/>
          </p:cNvPicPr>
          <p:nvPr>
            <p:ph idx="1"/>
          </p:nvPr>
        </p:nvPicPr>
        <p:blipFill>
          <a:blip r:embed="rId2" cstate="print"/>
          <a:srcRect/>
          <a:stretch>
            <a:fillRect/>
          </a:stretch>
        </p:blipFill>
        <p:spPr bwMode="auto">
          <a:xfrm>
            <a:off x="0" y="404664"/>
            <a:ext cx="9144000" cy="5760640"/>
          </a:xfrm>
          <a:prstGeom prst="rect">
            <a:avLst/>
          </a:prstGeom>
          <a:noFill/>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821432"/>
            <a:ext cx="8229600" cy="5703912"/>
          </a:xfrm>
        </p:spPr>
        <p:txBody>
          <a:bodyPr/>
          <a:lstStyle/>
          <a:p>
            <a:pPr>
              <a:buNone/>
            </a:pPr>
            <a:endParaRPr lang="es-MX" b="1" dirty="0" smtClean="0"/>
          </a:p>
          <a:p>
            <a:pPr>
              <a:buNone/>
            </a:pPr>
            <a:r>
              <a:rPr lang="es-MX" b="1" dirty="0" smtClean="0"/>
              <a:t>P(Z &gt; a) = 1 - P(Z ≤ a)</a:t>
            </a:r>
          </a:p>
          <a:p>
            <a:endParaRPr lang="es-MX" dirty="0" smtClean="0"/>
          </a:p>
          <a:p>
            <a:pPr>
              <a:buNone/>
            </a:pPr>
            <a:endParaRPr lang="es-MX" dirty="0" smtClean="0"/>
          </a:p>
          <a:p>
            <a:pPr>
              <a:buNone/>
            </a:pPr>
            <a:endParaRPr lang="es-MX" b="1" dirty="0" smtClean="0"/>
          </a:p>
          <a:p>
            <a:pPr>
              <a:buNone/>
            </a:pPr>
            <a:r>
              <a:rPr lang="es-MX" b="1" dirty="0" smtClean="0"/>
              <a:t> P(Z ≤ −a) = 1 − P(Z ≤ a)</a:t>
            </a:r>
            <a:endParaRPr lang="es-MX" dirty="0" smtClean="0"/>
          </a:p>
          <a:p>
            <a:pPr>
              <a:buNone/>
            </a:pPr>
            <a:endParaRPr lang="es-MX" dirty="0" smtClean="0"/>
          </a:p>
          <a:p>
            <a:pPr>
              <a:buNone/>
            </a:pPr>
            <a:endParaRPr lang="es-MX" dirty="0" smtClean="0"/>
          </a:p>
          <a:p>
            <a:pPr>
              <a:buNone/>
            </a:pPr>
            <a:endParaRPr lang="es-MX" dirty="0" smtClean="0"/>
          </a:p>
          <a:p>
            <a:pPr>
              <a:buNone/>
            </a:pPr>
            <a:r>
              <a:rPr lang="es-MX" b="1" dirty="0" smtClean="0"/>
              <a:t>P(Z &gt; −a) = P(Z ≤ a)</a:t>
            </a:r>
            <a:endParaRPr lang="es-MX" dirty="0" smtClean="0"/>
          </a:p>
          <a:p>
            <a:pPr>
              <a:buNone/>
            </a:pPr>
            <a:endParaRPr lang="es-MX" dirty="0" smtClean="0"/>
          </a:p>
          <a:p>
            <a:pPr>
              <a:buNone/>
            </a:pPr>
            <a:endParaRPr lang="es-MX" dirty="0"/>
          </a:p>
        </p:txBody>
      </p:sp>
      <p:pic>
        <p:nvPicPr>
          <p:cNvPr id="4" name="3 Imagen" descr="gráfica"/>
          <p:cNvPicPr/>
          <p:nvPr/>
        </p:nvPicPr>
        <p:blipFill>
          <a:blip r:embed="rId2" cstate="print"/>
          <a:srcRect/>
          <a:stretch>
            <a:fillRect/>
          </a:stretch>
        </p:blipFill>
        <p:spPr bwMode="auto">
          <a:xfrm>
            <a:off x="4139952" y="980728"/>
            <a:ext cx="4248472" cy="1008112"/>
          </a:xfrm>
          <a:prstGeom prst="rect">
            <a:avLst/>
          </a:prstGeom>
          <a:noFill/>
          <a:ln w="9525">
            <a:noFill/>
            <a:miter lim="800000"/>
            <a:headEnd/>
            <a:tailEnd/>
          </a:ln>
        </p:spPr>
      </p:pic>
      <p:pic>
        <p:nvPicPr>
          <p:cNvPr id="5" name="4 Imagen" descr="gráfica"/>
          <p:cNvPicPr/>
          <p:nvPr/>
        </p:nvPicPr>
        <p:blipFill>
          <a:blip r:embed="rId3" cstate="print"/>
          <a:srcRect/>
          <a:stretch>
            <a:fillRect/>
          </a:stretch>
        </p:blipFill>
        <p:spPr bwMode="auto">
          <a:xfrm>
            <a:off x="4139952" y="2652390"/>
            <a:ext cx="4392488" cy="1136650"/>
          </a:xfrm>
          <a:prstGeom prst="rect">
            <a:avLst/>
          </a:prstGeom>
          <a:noFill/>
          <a:ln w="9525">
            <a:noFill/>
            <a:miter lim="800000"/>
            <a:headEnd/>
            <a:tailEnd/>
          </a:ln>
        </p:spPr>
      </p:pic>
      <p:pic>
        <p:nvPicPr>
          <p:cNvPr id="6" name="5 Imagen" descr="gráfica"/>
          <p:cNvPicPr/>
          <p:nvPr/>
        </p:nvPicPr>
        <p:blipFill>
          <a:blip r:embed="rId4" cstate="print"/>
          <a:srcRect/>
          <a:stretch>
            <a:fillRect/>
          </a:stretch>
        </p:blipFill>
        <p:spPr bwMode="auto">
          <a:xfrm>
            <a:off x="3923928" y="4653136"/>
            <a:ext cx="4608512" cy="1080120"/>
          </a:xfrm>
          <a:prstGeom prst="rect">
            <a:avLst/>
          </a:prstGeom>
          <a:noFill/>
          <a:ln w="9525">
            <a:noFill/>
            <a:miter lim="800000"/>
            <a:headEnd/>
            <a:tailEnd/>
          </a:ln>
        </p:spPr>
      </p:pic>
      <p:sp>
        <p:nvSpPr>
          <p:cNvPr id="8" name="1 Título"/>
          <p:cNvSpPr>
            <a:spLocks noGrp="1"/>
          </p:cNvSpPr>
          <p:nvPr>
            <p:ph type="title"/>
          </p:nvPr>
        </p:nvSpPr>
        <p:spPr>
          <a:xfrm>
            <a:off x="2257400" y="260648"/>
            <a:ext cx="4258816" cy="864096"/>
          </a:xfrm>
        </p:spPr>
        <p:txBody>
          <a:bodyPr>
            <a:normAutofit/>
          </a:bodyPr>
          <a:lstStyle/>
          <a:p>
            <a:pPr algn="ctr"/>
            <a:r>
              <a:rPr lang="es-MX" b="1" dirty="0" smtClean="0"/>
              <a:t>P(Z ≤ a)</a:t>
            </a:r>
            <a:endParaRPr lang="es-MX"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620688"/>
            <a:ext cx="8229600" cy="5703912"/>
          </a:xfrm>
        </p:spPr>
        <p:txBody>
          <a:bodyPr>
            <a:normAutofit/>
          </a:bodyPr>
          <a:lstStyle/>
          <a:p>
            <a:pPr>
              <a:buNone/>
            </a:pPr>
            <a:endParaRPr lang="es-MX" b="1" dirty="0" smtClean="0"/>
          </a:p>
          <a:p>
            <a:pPr>
              <a:buNone/>
            </a:pPr>
            <a:r>
              <a:rPr lang="es-MX" b="1" dirty="0" smtClean="0"/>
              <a:t>P(Z &gt; −a) = P(Z ≤ a)</a:t>
            </a:r>
            <a:endParaRPr lang="es-MX" dirty="0" smtClean="0"/>
          </a:p>
          <a:p>
            <a:pPr>
              <a:buNone/>
            </a:pPr>
            <a:endParaRPr lang="es-MX" b="1" dirty="0" smtClean="0"/>
          </a:p>
          <a:p>
            <a:pPr>
              <a:buNone/>
            </a:pPr>
            <a:endParaRPr lang="es-MX" b="1" dirty="0" smtClean="0"/>
          </a:p>
          <a:p>
            <a:pPr>
              <a:buNone/>
            </a:pPr>
            <a:r>
              <a:rPr lang="es-MX" b="1" dirty="0" smtClean="0"/>
              <a:t>P(a &lt; Z ≤ b ) = P(Z ≤ b) − P(Z ≤ a)</a:t>
            </a:r>
          </a:p>
          <a:p>
            <a:endParaRPr lang="es-MX" b="1" dirty="0" smtClean="0"/>
          </a:p>
          <a:p>
            <a:endParaRPr lang="es-MX" b="1" dirty="0" smtClean="0"/>
          </a:p>
          <a:p>
            <a:pPr>
              <a:buNone/>
            </a:pPr>
            <a:endParaRPr lang="es-MX" dirty="0" smtClean="0"/>
          </a:p>
          <a:p>
            <a:r>
              <a:rPr lang="es-MX" b="1" dirty="0" smtClean="0"/>
              <a:t>P(−b &lt; Z ≤ −a ) = P(a &lt; Z ≤ b )</a:t>
            </a:r>
            <a:endParaRPr lang="es-MX" dirty="0" smtClean="0"/>
          </a:p>
          <a:p>
            <a:pPr>
              <a:buNone/>
            </a:pPr>
            <a:endParaRPr lang="es-MX" b="1" dirty="0" smtClean="0"/>
          </a:p>
        </p:txBody>
      </p:sp>
      <p:pic>
        <p:nvPicPr>
          <p:cNvPr id="5" name="4 Imagen" descr="gráfica"/>
          <p:cNvPicPr/>
          <p:nvPr/>
        </p:nvPicPr>
        <p:blipFill>
          <a:blip r:embed="rId2" cstate="print"/>
          <a:srcRect/>
          <a:stretch>
            <a:fillRect/>
          </a:stretch>
        </p:blipFill>
        <p:spPr bwMode="auto">
          <a:xfrm>
            <a:off x="5220072" y="4149080"/>
            <a:ext cx="3336290" cy="1136650"/>
          </a:xfrm>
          <a:prstGeom prst="rect">
            <a:avLst/>
          </a:prstGeom>
          <a:noFill/>
          <a:ln w="9525">
            <a:noFill/>
            <a:miter lim="800000"/>
            <a:headEnd/>
            <a:tailEnd/>
          </a:ln>
        </p:spPr>
      </p:pic>
      <p:pic>
        <p:nvPicPr>
          <p:cNvPr id="6" name="5 Imagen" descr="gráfica"/>
          <p:cNvPicPr/>
          <p:nvPr/>
        </p:nvPicPr>
        <p:blipFill>
          <a:blip r:embed="rId3" cstate="print"/>
          <a:srcRect/>
          <a:stretch>
            <a:fillRect/>
          </a:stretch>
        </p:blipFill>
        <p:spPr bwMode="auto">
          <a:xfrm>
            <a:off x="5580112" y="2348880"/>
            <a:ext cx="3336290" cy="1136650"/>
          </a:xfrm>
          <a:prstGeom prst="rect">
            <a:avLst/>
          </a:prstGeom>
          <a:noFill/>
          <a:ln w="9525">
            <a:noFill/>
            <a:miter lim="800000"/>
            <a:headEnd/>
            <a:tailEnd/>
          </a:ln>
        </p:spPr>
      </p:pic>
      <p:pic>
        <p:nvPicPr>
          <p:cNvPr id="7" name="6 Imagen" descr="gráfica"/>
          <p:cNvPicPr/>
          <p:nvPr/>
        </p:nvPicPr>
        <p:blipFill>
          <a:blip r:embed="rId4" cstate="print"/>
          <a:srcRect/>
          <a:stretch>
            <a:fillRect/>
          </a:stretch>
        </p:blipFill>
        <p:spPr bwMode="auto">
          <a:xfrm>
            <a:off x="5412174" y="780182"/>
            <a:ext cx="3336290" cy="1136650"/>
          </a:xfrm>
          <a:prstGeom prst="rect">
            <a:avLst/>
          </a:prstGeom>
          <a:noFill/>
          <a:ln w="9525">
            <a:noFill/>
            <a:miter lim="800000"/>
            <a:headEnd/>
            <a:tailEnd/>
          </a:ln>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620688"/>
            <a:ext cx="8229600" cy="5904656"/>
          </a:xfrm>
        </p:spPr>
        <p:txBody>
          <a:bodyPr/>
          <a:lstStyle/>
          <a:p>
            <a:r>
              <a:rPr lang="es-MX" dirty="0" smtClean="0"/>
              <a:t>Nos encontramos con el caso inverso a los anteriores, conocemos el valor de la probabilidad y se trata de hallar el valor de la abscisa. Ahora tenemos que buscar en la tabla el </a:t>
            </a:r>
            <a:r>
              <a:rPr lang="es-MX" b="1" dirty="0" smtClean="0"/>
              <a:t>valor que más se aproxime a K</a:t>
            </a:r>
            <a:r>
              <a:rPr lang="es-MX" dirty="0" smtClean="0"/>
              <a:t>.</a:t>
            </a:r>
          </a:p>
          <a:p>
            <a:endParaRPr lang="es-MX" b="1" dirty="0" smtClean="0"/>
          </a:p>
          <a:p>
            <a:pPr>
              <a:buNone/>
            </a:pPr>
            <a:r>
              <a:rPr lang="es-MX" b="1" dirty="0" smtClean="0"/>
              <a:t>P(−a &lt; Z ≤ b ) = P(Z ≤ b) − [ 1 − P(Z ≤ a)]</a:t>
            </a:r>
          </a:p>
          <a:p>
            <a:pPr>
              <a:buNone/>
            </a:pPr>
            <a:endParaRPr lang="es-MX" b="1" dirty="0" smtClean="0"/>
          </a:p>
          <a:p>
            <a:pPr>
              <a:buNone/>
            </a:pPr>
            <a:endParaRPr lang="es-MX" b="1" dirty="0" smtClean="0"/>
          </a:p>
          <a:p>
            <a:pPr>
              <a:buNone/>
            </a:pPr>
            <a:endParaRPr lang="es-MX" b="1" dirty="0" smtClean="0"/>
          </a:p>
          <a:p>
            <a:pPr>
              <a:buNone/>
            </a:pPr>
            <a:endParaRPr lang="es-MX" b="1" dirty="0" smtClean="0"/>
          </a:p>
          <a:p>
            <a:pPr>
              <a:buNone/>
            </a:pPr>
            <a:r>
              <a:rPr lang="es-MX" b="1" dirty="0" smtClean="0"/>
              <a:t>p = K</a:t>
            </a:r>
            <a:endParaRPr lang="es-MX" dirty="0" smtClean="0"/>
          </a:p>
          <a:p>
            <a:pPr>
              <a:buNone/>
            </a:pPr>
            <a:endParaRPr lang="es-MX" b="1" dirty="0" smtClean="0"/>
          </a:p>
          <a:p>
            <a:pPr>
              <a:buNone/>
            </a:pPr>
            <a:endParaRPr lang="es-MX" dirty="0" smtClean="0"/>
          </a:p>
          <a:p>
            <a:pPr>
              <a:buNone/>
            </a:pPr>
            <a:endParaRPr lang="es-MX" dirty="0" smtClean="0"/>
          </a:p>
          <a:p>
            <a:pPr>
              <a:buNone/>
            </a:pPr>
            <a:endParaRPr lang="es-MX" dirty="0"/>
          </a:p>
        </p:txBody>
      </p:sp>
      <p:pic>
        <p:nvPicPr>
          <p:cNvPr id="5" name="4 Imagen" descr="gráfica"/>
          <p:cNvPicPr/>
          <p:nvPr/>
        </p:nvPicPr>
        <p:blipFill>
          <a:blip r:embed="rId2" cstate="print"/>
          <a:srcRect/>
          <a:stretch>
            <a:fillRect/>
          </a:stretch>
        </p:blipFill>
        <p:spPr bwMode="auto">
          <a:xfrm>
            <a:off x="2267744" y="3356992"/>
            <a:ext cx="4752528" cy="1136650"/>
          </a:xfrm>
          <a:prstGeom prst="rect">
            <a:avLst/>
          </a:prstGeom>
          <a:noFill/>
          <a:ln w="9525">
            <a:noFill/>
            <a:miter lim="800000"/>
            <a:headEnd/>
            <a:tailEnd/>
          </a:ln>
        </p:spPr>
      </p:pic>
      <p:pic>
        <p:nvPicPr>
          <p:cNvPr id="6" name="5 Imagen" descr="gráfica"/>
          <p:cNvPicPr/>
          <p:nvPr/>
        </p:nvPicPr>
        <p:blipFill>
          <a:blip r:embed="rId3" cstate="print"/>
          <a:srcRect/>
          <a:stretch>
            <a:fillRect/>
          </a:stretch>
        </p:blipFill>
        <p:spPr bwMode="auto">
          <a:xfrm>
            <a:off x="1547664" y="5388694"/>
            <a:ext cx="5184576" cy="1136650"/>
          </a:xfrm>
          <a:prstGeom prst="rect">
            <a:avLst/>
          </a:prstGeom>
          <a:noFill/>
          <a:ln w="9525">
            <a:noFill/>
            <a:miter lim="800000"/>
            <a:headEnd/>
            <a:tailEnd/>
          </a:ln>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MX" dirty="0" smtClean="0"/>
              <a:t>ejemplos</a:t>
            </a:r>
            <a:endParaRPr lang="es-MX" dirty="0"/>
          </a:p>
        </p:txBody>
      </p:sp>
      <p:sp>
        <p:nvSpPr>
          <p:cNvPr id="3" name="2 Marcador de contenido"/>
          <p:cNvSpPr>
            <a:spLocks noGrp="1"/>
          </p:cNvSpPr>
          <p:nvPr>
            <p:ph idx="1"/>
          </p:nvPr>
        </p:nvSpPr>
        <p:spPr>
          <a:xfrm>
            <a:off x="457200" y="1935480"/>
            <a:ext cx="8229600" cy="2285608"/>
          </a:xfrm>
        </p:spPr>
        <p:txBody>
          <a:bodyPr/>
          <a:lstStyle/>
          <a:p>
            <a:r>
              <a:rPr lang="es-MX" dirty="0" smtClean="0"/>
              <a:t>En una ciudad se estima que la temperatura máxima en el mes de junio si una distribución normal, con media 23° y desviación típica 5°. Calcular el número de días del mes en los que se espera alcanzar máximas entre 21° y 27°.</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95536" y="548680"/>
            <a:ext cx="8229600" cy="794352"/>
          </a:xfrm>
        </p:spPr>
        <p:txBody>
          <a:bodyPr>
            <a:normAutofit fontScale="90000"/>
          </a:bodyPr>
          <a:lstStyle/>
          <a:p>
            <a:pPr algn="ctr"/>
            <a:r>
              <a:rPr lang="es-MX" dirty="0" smtClean="0"/>
              <a:t>solución</a:t>
            </a:r>
            <a:endParaRPr lang="es-MX" dirty="0"/>
          </a:p>
        </p:txBody>
      </p:sp>
      <p:pic>
        <p:nvPicPr>
          <p:cNvPr id="4" name="3 Marcador de contenido" descr="solución"/>
          <p:cNvPicPr>
            <a:picLocks noGrp="1"/>
          </p:cNvPicPr>
          <p:nvPr>
            <p:ph idx="1"/>
          </p:nvPr>
        </p:nvPicPr>
        <p:blipFill>
          <a:blip r:embed="rId2" cstate="print"/>
          <a:srcRect/>
          <a:stretch>
            <a:fillRect/>
          </a:stretch>
        </p:blipFill>
        <p:spPr bwMode="auto">
          <a:xfrm>
            <a:off x="2411760" y="2708920"/>
            <a:ext cx="3596258" cy="673224"/>
          </a:xfrm>
          <a:prstGeom prst="rect">
            <a:avLst/>
          </a:prstGeom>
          <a:noFill/>
          <a:ln w="9525">
            <a:noFill/>
            <a:miter lim="800000"/>
            <a:headEnd/>
            <a:tailEnd/>
          </a:ln>
        </p:spPr>
      </p:pic>
      <p:pic>
        <p:nvPicPr>
          <p:cNvPr id="5" name="4 Imagen" descr="solución"/>
          <p:cNvPicPr/>
          <p:nvPr/>
        </p:nvPicPr>
        <p:blipFill>
          <a:blip r:embed="rId3" cstate="print"/>
          <a:srcRect/>
          <a:stretch>
            <a:fillRect/>
          </a:stretch>
        </p:blipFill>
        <p:spPr bwMode="auto">
          <a:xfrm>
            <a:off x="2411760" y="3573016"/>
            <a:ext cx="5040560" cy="417066"/>
          </a:xfrm>
          <a:prstGeom prst="rect">
            <a:avLst/>
          </a:prstGeom>
          <a:noFill/>
          <a:ln w="9525">
            <a:noFill/>
            <a:miter lim="800000"/>
            <a:headEnd/>
            <a:tailEnd/>
          </a:ln>
        </p:spPr>
      </p:pic>
      <p:pic>
        <p:nvPicPr>
          <p:cNvPr id="6" name="5 Imagen" descr="solución"/>
          <p:cNvPicPr/>
          <p:nvPr/>
        </p:nvPicPr>
        <p:blipFill>
          <a:blip r:embed="rId4" cstate="print"/>
          <a:srcRect/>
          <a:stretch>
            <a:fillRect/>
          </a:stretch>
        </p:blipFill>
        <p:spPr bwMode="auto">
          <a:xfrm>
            <a:off x="2483768" y="4437112"/>
            <a:ext cx="4032448" cy="358011"/>
          </a:xfrm>
          <a:prstGeom prst="rect">
            <a:avLst/>
          </a:prstGeom>
          <a:noFill/>
          <a:ln w="9525">
            <a:noFill/>
            <a:miter lim="800000"/>
            <a:headEnd/>
            <a:tailEnd/>
          </a:ln>
        </p:spPr>
      </p:pic>
      <p:sp>
        <p:nvSpPr>
          <p:cNvPr id="7" name="6 Rectángulo"/>
          <p:cNvSpPr/>
          <p:nvPr/>
        </p:nvSpPr>
        <p:spPr>
          <a:xfrm>
            <a:off x="539552" y="1628801"/>
            <a:ext cx="8064896" cy="646331"/>
          </a:xfrm>
          <a:prstGeom prst="rect">
            <a:avLst/>
          </a:prstGeom>
        </p:spPr>
        <p:txBody>
          <a:bodyPr wrap="square">
            <a:spAutoFit/>
          </a:bodyPr>
          <a:lstStyle/>
          <a:p>
            <a:r>
              <a:rPr lang="es-MX" b="1" dirty="0" smtClean="0"/>
              <a:t>P(a &lt; Z ≤ b ) = P(Z ≤ b) − P(Z ≤ a)   sabiendo que:  P(Z &gt; a) = 1 - P(Z ≤ a)</a:t>
            </a:r>
          </a:p>
          <a:p>
            <a:pPr>
              <a:buNone/>
            </a:pPr>
            <a:r>
              <a:rPr lang="es-MX" b="1" dirty="0" smtClean="0"/>
              <a:t> </a:t>
            </a:r>
          </a:p>
        </p:txBody>
      </p:sp>
      <p:sp>
        <p:nvSpPr>
          <p:cNvPr id="8" name="7 Flecha derecha"/>
          <p:cNvSpPr/>
          <p:nvPr/>
        </p:nvSpPr>
        <p:spPr>
          <a:xfrm rot="13271697">
            <a:off x="5766158" y="5157224"/>
            <a:ext cx="1392340" cy="21358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9" name="8 CuadroTexto"/>
          <p:cNvSpPr txBox="1"/>
          <p:nvPr/>
        </p:nvSpPr>
        <p:spPr>
          <a:xfrm>
            <a:off x="7020272" y="5157192"/>
            <a:ext cx="1944216" cy="646331"/>
          </a:xfrm>
          <a:prstGeom prst="rect">
            <a:avLst/>
          </a:prstGeom>
          <a:noFill/>
        </p:spPr>
        <p:txBody>
          <a:bodyPr wrap="square" rtlCol="0">
            <a:spAutoFit/>
          </a:bodyPr>
          <a:lstStyle/>
          <a:p>
            <a:r>
              <a:rPr lang="es-MX" dirty="0" smtClean="0"/>
              <a:t>Por los 30 </a:t>
            </a:r>
            <a:r>
              <a:rPr lang="es-MX" dirty="0" err="1" smtClean="0"/>
              <a:t>dias</a:t>
            </a:r>
            <a:r>
              <a:rPr lang="es-MX" dirty="0" smtClean="0"/>
              <a:t> del mes</a:t>
            </a:r>
            <a:endParaRPr lang="es-MX"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67544" y="476672"/>
            <a:ext cx="8229600" cy="6381328"/>
          </a:xfrm>
        </p:spPr>
        <p:txBody>
          <a:bodyPr>
            <a:normAutofit/>
          </a:bodyPr>
          <a:lstStyle/>
          <a:p>
            <a:pPr>
              <a:buNone/>
            </a:pPr>
            <a:r>
              <a:rPr lang="es-MX" dirty="0" smtClean="0"/>
              <a:t>La media y los que de los pesos de 500 estudiantes de un colegio es 70 kg y la desviación típica 3 kg. Suponiendo que los pesos se distribuyen normalmente, hallar cuántos estudiantes pesan:</a:t>
            </a:r>
          </a:p>
          <a:p>
            <a:r>
              <a:rPr lang="es-MX" b="1" dirty="0" smtClean="0"/>
              <a:t>1. </a:t>
            </a:r>
            <a:r>
              <a:rPr lang="es-MX" dirty="0" smtClean="0"/>
              <a:t>Entre 60 kg y 75 kg.           </a:t>
            </a:r>
            <a:r>
              <a:rPr lang="es-MX" sz="1800" b="1" dirty="0" smtClean="0"/>
              <a:t>P(a &lt; Z ≤ b ) = P(Z ≤ b) − P(Z ≤ a)</a:t>
            </a:r>
          </a:p>
          <a:p>
            <a:endParaRPr lang="es-MX" dirty="0" smtClean="0"/>
          </a:p>
          <a:p>
            <a:pPr>
              <a:buNone/>
            </a:pPr>
            <a:endParaRPr lang="es-MX" dirty="0" smtClean="0"/>
          </a:p>
          <a:p>
            <a:pPr>
              <a:buNone/>
            </a:pPr>
            <a:endParaRPr lang="es-MX" b="1" dirty="0" smtClean="0"/>
          </a:p>
          <a:p>
            <a:r>
              <a:rPr lang="es-MX" b="1" dirty="0" smtClean="0"/>
              <a:t>2.</a:t>
            </a:r>
            <a:r>
              <a:rPr lang="es-MX" dirty="0" smtClean="0"/>
              <a:t>Menos de 64 kg.</a:t>
            </a:r>
          </a:p>
          <a:p>
            <a:pPr>
              <a:buNone/>
            </a:pPr>
            <a:endParaRPr lang="es-MX" dirty="0" smtClean="0"/>
          </a:p>
          <a:p>
            <a:pPr>
              <a:buNone/>
            </a:pPr>
            <a:endParaRPr lang="es-MX" dirty="0" smtClean="0"/>
          </a:p>
          <a:p>
            <a:r>
              <a:rPr lang="es-MX" b="1" dirty="0" smtClean="0"/>
              <a:t>3.</a:t>
            </a:r>
            <a:r>
              <a:rPr lang="es-MX" dirty="0" smtClean="0"/>
              <a:t>64 kg o menos.</a:t>
            </a:r>
          </a:p>
          <a:p>
            <a:endParaRPr lang="es-MX" dirty="0" smtClean="0"/>
          </a:p>
          <a:p>
            <a:pPr>
              <a:buNone/>
            </a:pPr>
            <a:endParaRPr lang="es-MX" dirty="0" smtClean="0"/>
          </a:p>
          <a:p>
            <a:endParaRPr lang="es-MX" dirty="0"/>
          </a:p>
        </p:txBody>
      </p:sp>
      <p:pic>
        <p:nvPicPr>
          <p:cNvPr id="4" name="3 Imagen" descr="solución"/>
          <p:cNvPicPr/>
          <p:nvPr/>
        </p:nvPicPr>
        <p:blipFill>
          <a:blip r:embed="rId2" cstate="print"/>
          <a:srcRect/>
          <a:stretch>
            <a:fillRect/>
          </a:stretch>
        </p:blipFill>
        <p:spPr bwMode="auto">
          <a:xfrm>
            <a:off x="2843808" y="2708920"/>
            <a:ext cx="3550920" cy="462915"/>
          </a:xfrm>
          <a:prstGeom prst="rect">
            <a:avLst/>
          </a:prstGeom>
          <a:noFill/>
          <a:ln w="9525">
            <a:noFill/>
            <a:miter lim="800000"/>
            <a:headEnd/>
            <a:tailEnd/>
          </a:ln>
        </p:spPr>
      </p:pic>
      <p:pic>
        <p:nvPicPr>
          <p:cNvPr id="5" name="4 Imagen" descr="solución"/>
          <p:cNvPicPr/>
          <p:nvPr/>
        </p:nvPicPr>
        <p:blipFill>
          <a:blip r:embed="rId3" cstate="print"/>
          <a:srcRect/>
          <a:stretch>
            <a:fillRect/>
          </a:stretch>
        </p:blipFill>
        <p:spPr bwMode="auto">
          <a:xfrm>
            <a:off x="2771800" y="3212976"/>
            <a:ext cx="4512310" cy="345058"/>
          </a:xfrm>
          <a:prstGeom prst="rect">
            <a:avLst/>
          </a:prstGeom>
          <a:noFill/>
          <a:ln w="9525">
            <a:noFill/>
            <a:miter lim="800000"/>
            <a:headEnd/>
            <a:tailEnd/>
          </a:ln>
        </p:spPr>
      </p:pic>
      <p:pic>
        <p:nvPicPr>
          <p:cNvPr id="6" name="5 Imagen" descr="solución"/>
          <p:cNvPicPr/>
          <p:nvPr/>
        </p:nvPicPr>
        <p:blipFill>
          <a:blip r:embed="rId4" cstate="print"/>
          <a:srcRect/>
          <a:stretch>
            <a:fillRect/>
          </a:stretch>
        </p:blipFill>
        <p:spPr bwMode="auto">
          <a:xfrm>
            <a:off x="2843808" y="3573016"/>
            <a:ext cx="3597910" cy="286003"/>
          </a:xfrm>
          <a:prstGeom prst="rect">
            <a:avLst/>
          </a:prstGeom>
          <a:noFill/>
          <a:ln w="9525">
            <a:noFill/>
            <a:miter lim="800000"/>
            <a:headEnd/>
            <a:tailEnd/>
          </a:ln>
        </p:spPr>
      </p:pic>
      <p:sp>
        <p:nvSpPr>
          <p:cNvPr id="7" name="6 Flecha derecha"/>
          <p:cNvSpPr/>
          <p:nvPr/>
        </p:nvSpPr>
        <p:spPr>
          <a:xfrm>
            <a:off x="4067944" y="2348880"/>
            <a:ext cx="648072" cy="14401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cxnSp>
        <p:nvCxnSpPr>
          <p:cNvPr id="9" name="8 Conector curvado"/>
          <p:cNvCxnSpPr/>
          <p:nvPr/>
        </p:nvCxnSpPr>
        <p:spPr>
          <a:xfrm>
            <a:off x="5796136" y="3789040"/>
            <a:ext cx="2160240" cy="288032"/>
          </a:xfrm>
          <a:prstGeom prst="curvedConnector3">
            <a:avLst>
              <a:gd name="adj1" fmla="val 50000"/>
            </a:avLst>
          </a:prstGeom>
          <a:ln>
            <a:tailEnd type="arrow"/>
          </a:ln>
        </p:spPr>
        <p:style>
          <a:lnRef idx="1">
            <a:schemeClr val="accent1"/>
          </a:lnRef>
          <a:fillRef idx="0">
            <a:schemeClr val="accent1"/>
          </a:fillRef>
          <a:effectRef idx="0">
            <a:schemeClr val="accent1"/>
          </a:effectRef>
          <a:fontRef idx="minor">
            <a:schemeClr val="tx1"/>
          </a:fontRef>
        </p:style>
      </p:cxnSp>
      <p:sp>
        <p:nvSpPr>
          <p:cNvPr id="13" name="12 CuadroTexto"/>
          <p:cNvSpPr txBox="1"/>
          <p:nvPr/>
        </p:nvSpPr>
        <p:spPr>
          <a:xfrm>
            <a:off x="7812360" y="3718773"/>
            <a:ext cx="1080120" cy="646331"/>
          </a:xfrm>
          <a:prstGeom prst="rect">
            <a:avLst/>
          </a:prstGeom>
          <a:noFill/>
        </p:spPr>
        <p:txBody>
          <a:bodyPr wrap="square" rtlCol="0">
            <a:spAutoFit/>
          </a:bodyPr>
          <a:lstStyle/>
          <a:p>
            <a:r>
              <a:rPr lang="es-MX" dirty="0" smtClean="0"/>
              <a:t>500 alumnos</a:t>
            </a:r>
            <a:endParaRPr lang="es-MX" dirty="0"/>
          </a:p>
        </p:txBody>
      </p:sp>
      <p:pic>
        <p:nvPicPr>
          <p:cNvPr id="14" name="13 Imagen" descr="solución"/>
          <p:cNvPicPr/>
          <p:nvPr/>
        </p:nvPicPr>
        <p:blipFill>
          <a:blip r:embed="rId5" cstate="print"/>
          <a:srcRect/>
          <a:stretch>
            <a:fillRect/>
          </a:stretch>
        </p:blipFill>
        <p:spPr bwMode="auto">
          <a:xfrm>
            <a:off x="2351405" y="4478253"/>
            <a:ext cx="4441190" cy="462915"/>
          </a:xfrm>
          <a:prstGeom prst="rect">
            <a:avLst/>
          </a:prstGeom>
          <a:noFill/>
          <a:ln w="9525">
            <a:noFill/>
            <a:miter lim="800000"/>
            <a:headEnd/>
            <a:tailEnd/>
          </a:ln>
        </p:spPr>
      </p:pic>
      <p:pic>
        <p:nvPicPr>
          <p:cNvPr id="15" name="14 Imagen" descr="solución"/>
          <p:cNvPicPr/>
          <p:nvPr/>
        </p:nvPicPr>
        <p:blipFill>
          <a:blip r:embed="rId6" cstate="print"/>
          <a:srcRect/>
          <a:stretch>
            <a:fillRect/>
          </a:stretch>
        </p:blipFill>
        <p:spPr bwMode="auto">
          <a:xfrm>
            <a:off x="2944480" y="5027270"/>
            <a:ext cx="2707640" cy="201930"/>
          </a:xfrm>
          <a:prstGeom prst="rect">
            <a:avLst/>
          </a:prstGeom>
          <a:noFill/>
          <a:ln w="9525">
            <a:noFill/>
            <a:miter lim="800000"/>
            <a:headEnd/>
            <a:tailEnd/>
          </a:ln>
        </p:spPr>
      </p:pic>
      <p:pic>
        <p:nvPicPr>
          <p:cNvPr id="16" name="15 Imagen" descr="solución"/>
          <p:cNvPicPr/>
          <p:nvPr/>
        </p:nvPicPr>
        <p:blipFill>
          <a:blip r:embed="rId7" cstate="print"/>
          <a:srcRect/>
          <a:stretch>
            <a:fillRect/>
          </a:stretch>
        </p:blipFill>
        <p:spPr bwMode="auto">
          <a:xfrm>
            <a:off x="3461702" y="6203781"/>
            <a:ext cx="2220595" cy="249555"/>
          </a:xfrm>
          <a:prstGeom prst="rect">
            <a:avLst/>
          </a:prstGeom>
          <a:noFill/>
          <a:ln w="9525">
            <a:noFill/>
            <a:miter lim="800000"/>
            <a:headEnd/>
            <a:tailEnd/>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39552" y="332656"/>
            <a:ext cx="8229600" cy="854968"/>
          </a:xfrm>
        </p:spPr>
        <p:txBody>
          <a:bodyPr/>
          <a:lstStyle/>
          <a:p>
            <a:pPr algn="ctr"/>
            <a:r>
              <a:rPr lang="es-MX" dirty="0" smtClean="0"/>
              <a:t>Introducción</a:t>
            </a:r>
            <a:endParaRPr lang="es-MX" dirty="0"/>
          </a:p>
        </p:txBody>
      </p:sp>
      <p:sp>
        <p:nvSpPr>
          <p:cNvPr id="3" name="2 Marcador de contenido"/>
          <p:cNvSpPr>
            <a:spLocks noGrp="1"/>
          </p:cNvSpPr>
          <p:nvPr>
            <p:ph idx="1"/>
          </p:nvPr>
        </p:nvSpPr>
        <p:spPr>
          <a:xfrm>
            <a:off x="457200" y="1268760"/>
            <a:ext cx="8229600" cy="5328592"/>
          </a:xfrm>
        </p:spPr>
        <p:txBody>
          <a:bodyPr>
            <a:normAutofit fontScale="70000" lnSpcReduction="20000"/>
          </a:bodyPr>
          <a:lstStyle/>
          <a:p>
            <a:r>
              <a:rPr lang="es-MX" dirty="0"/>
              <a:t>En estadística y probabilidad se llama </a:t>
            </a:r>
            <a:r>
              <a:rPr lang="es-MX" b="1" dirty="0"/>
              <a:t>distribución normal</a:t>
            </a:r>
            <a:r>
              <a:rPr lang="es-MX" dirty="0"/>
              <a:t>, </a:t>
            </a:r>
            <a:r>
              <a:rPr lang="es-MX" b="1" dirty="0"/>
              <a:t>distribución de Gauss</a:t>
            </a:r>
            <a:r>
              <a:rPr lang="es-MX" dirty="0"/>
              <a:t> o </a:t>
            </a:r>
            <a:r>
              <a:rPr lang="es-MX" b="1" dirty="0"/>
              <a:t>distribución gaussiana</a:t>
            </a:r>
            <a:r>
              <a:rPr lang="es-MX" dirty="0"/>
              <a:t>, a una de </a:t>
            </a:r>
            <a:r>
              <a:rPr lang="es-MX" dirty="0" smtClean="0"/>
              <a:t>las distribuciones </a:t>
            </a:r>
            <a:r>
              <a:rPr lang="es-MX" dirty="0"/>
              <a:t>de probabilidad de variable continua que con más frecuencia aparece en fenómenos reales.</a:t>
            </a:r>
          </a:p>
          <a:p>
            <a:r>
              <a:rPr lang="es-MX" dirty="0"/>
              <a:t>La gráfica de su función de densidad tiene una forma acampanada y es simétrica respecto de un determinado parámetro. Esta curva se conoce como campana de Gauss.</a:t>
            </a:r>
          </a:p>
          <a:p>
            <a:r>
              <a:rPr lang="es-MX" dirty="0"/>
              <a:t>La importancia de esta distribución radica en que permite modelar numerosos fenómenos naturales, sociales y psicológicos. Mientras que los mecanismos que subyacen a gran parte de este tipo de fenómenos son desconocidos, por la enorme cantidad de variables incontrolables que en ellos intervienen, el uso del modelo normal puede justificarse asumiendo que cada observación se obtiene como la suma de unas pocas causas independientes.</a:t>
            </a:r>
          </a:p>
          <a:p>
            <a:r>
              <a:rPr lang="es-MX" dirty="0"/>
              <a:t>De hecho, la estadística es un modelo matemático que sólo permite describir un fenómeno, sin explicación alguna. Para la explicación causal es preciso el </a:t>
            </a:r>
            <a:r>
              <a:rPr lang="es-MX" i="1" dirty="0"/>
              <a:t>diseño experimental</a:t>
            </a:r>
            <a:r>
              <a:rPr lang="es-MX" dirty="0"/>
              <a:t>, de ahí que al uso de la estadística en psicología y sociología sea conocido como </a:t>
            </a:r>
            <a:r>
              <a:rPr lang="es-MX" i="1" dirty="0"/>
              <a:t>método </a:t>
            </a:r>
            <a:r>
              <a:rPr lang="es-MX" i="1" dirty="0" err="1"/>
              <a:t>correlacional</a:t>
            </a:r>
            <a:r>
              <a:rPr lang="es-MX" dirty="0"/>
              <a:t>.</a:t>
            </a:r>
          </a:p>
          <a:p>
            <a:r>
              <a:rPr lang="es-MX" dirty="0"/>
              <a:t>La distribución normal también es importante por su relación con la estimación por mínimos cuadrados, uno de los métodos de estimación más simples y antiguos.</a:t>
            </a:r>
          </a:p>
          <a:p>
            <a:endParaRPr lang="es-MX"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611560" y="620688"/>
            <a:ext cx="8229600" cy="2592288"/>
          </a:xfrm>
        </p:spPr>
        <p:txBody>
          <a:bodyPr/>
          <a:lstStyle/>
          <a:p>
            <a:r>
              <a:rPr lang="es-MX" dirty="0" smtClean="0"/>
              <a:t>Supongamos que se sabe que el peso de los sujetos de una determinada población sigue una distribución aproximadamente normal, con una media de 80 Kg y una desviación estándar de 10 Kg.  ¿Podremos saber cuál es la probabilidad de que una persona, elegida al azar, tenga un peso superior a 100 Kg?</a:t>
            </a:r>
          </a:p>
          <a:p>
            <a:endParaRPr lang="es-MX" dirty="0" smtClean="0"/>
          </a:p>
          <a:p>
            <a:endParaRPr lang="es-MX" dirty="0"/>
          </a:p>
        </p:txBody>
      </p:sp>
      <p:sp>
        <p:nvSpPr>
          <p:cNvPr id="4" name="3 Rectángulo"/>
          <p:cNvSpPr/>
          <p:nvPr/>
        </p:nvSpPr>
        <p:spPr>
          <a:xfrm>
            <a:off x="899592" y="3286725"/>
            <a:ext cx="7560840" cy="646331"/>
          </a:xfrm>
          <a:prstGeom prst="rect">
            <a:avLst/>
          </a:prstGeom>
        </p:spPr>
        <p:txBody>
          <a:bodyPr wrap="square">
            <a:spAutoFit/>
          </a:bodyPr>
          <a:lstStyle/>
          <a:p>
            <a:r>
              <a:rPr lang="es-MX" dirty="0"/>
              <a:t>Denotando por </a:t>
            </a:r>
            <a:r>
              <a:rPr lang="es-MX" i="1" dirty="0"/>
              <a:t>X</a:t>
            </a:r>
            <a:r>
              <a:rPr lang="es-MX" dirty="0"/>
              <a:t> a la variable que representa el peso de los individuos en esa población, ésta sigue una distribución </a:t>
            </a:r>
          </a:p>
        </p:txBody>
      </p:sp>
      <p:pic>
        <p:nvPicPr>
          <p:cNvPr id="23554" name="Picture 2" descr="http://www.fisterra.com/mbe/investiga/distr_normal/images/Image22.gif"/>
          <p:cNvPicPr>
            <a:picLocks noChangeAspect="1" noChangeArrowheads="1"/>
          </p:cNvPicPr>
          <p:nvPr/>
        </p:nvPicPr>
        <p:blipFill>
          <a:blip r:embed="rId2" cstate="print"/>
          <a:srcRect/>
          <a:stretch>
            <a:fillRect/>
          </a:stretch>
        </p:blipFill>
        <p:spPr bwMode="auto">
          <a:xfrm>
            <a:off x="5076056" y="3645024"/>
            <a:ext cx="780683" cy="281558"/>
          </a:xfrm>
          <a:prstGeom prst="rect">
            <a:avLst/>
          </a:prstGeom>
          <a:noFill/>
        </p:spPr>
      </p:pic>
      <p:pic>
        <p:nvPicPr>
          <p:cNvPr id="23556" name="Picture 4" descr="http://www.fisterra.com/mbe/investiga/distr_normal/images/Image23.gif"/>
          <p:cNvPicPr>
            <a:picLocks noChangeAspect="1" noChangeArrowheads="1"/>
          </p:cNvPicPr>
          <p:nvPr/>
        </p:nvPicPr>
        <p:blipFill>
          <a:blip r:embed="rId3" cstate="print"/>
          <a:srcRect/>
          <a:stretch>
            <a:fillRect/>
          </a:stretch>
        </p:blipFill>
        <p:spPr bwMode="auto">
          <a:xfrm>
            <a:off x="4283968" y="3933056"/>
            <a:ext cx="762000" cy="390526"/>
          </a:xfrm>
          <a:prstGeom prst="rect">
            <a:avLst/>
          </a:prstGeom>
          <a:noFill/>
        </p:spPr>
      </p:pic>
      <p:sp>
        <p:nvSpPr>
          <p:cNvPr id="7" name="6 Rectángulo"/>
          <p:cNvSpPr/>
          <p:nvPr/>
        </p:nvSpPr>
        <p:spPr>
          <a:xfrm>
            <a:off x="611560" y="4293096"/>
            <a:ext cx="7272808" cy="369332"/>
          </a:xfrm>
          <a:prstGeom prst="rect">
            <a:avLst/>
          </a:prstGeom>
        </p:spPr>
        <p:txBody>
          <a:bodyPr wrap="square">
            <a:spAutoFit/>
          </a:bodyPr>
          <a:lstStyle/>
          <a:p>
            <a:r>
              <a:rPr lang="es-MX" dirty="0"/>
              <a:t>Así, la probabilidad que se desea calcular será:</a:t>
            </a:r>
          </a:p>
        </p:txBody>
      </p:sp>
      <p:pic>
        <p:nvPicPr>
          <p:cNvPr id="23558" name="Picture 6" descr="http://www.fisterra.com/mbe/investiga/distr_normal/images/Image24.gif"/>
          <p:cNvPicPr>
            <a:picLocks noChangeAspect="1" noChangeArrowheads="1"/>
          </p:cNvPicPr>
          <p:nvPr/>
        </p:nvPicPr>
        <p:blipFill>
          <a:blip r:embed="rId4" cstate="print"/>
          <a:srcRect/>
          <a:stretch>
            <a:fillRect/>
          </a:stretch>
        </p:blipFill>
        <p:spPr bwMode="auto">
          <a:xfrm>
            <a:off x="3203848" y="4653136"/>
            <a:ext cx="2676525" cy="428626"/>
          </a:xfrm>
          <a:prstGeom prst="rect">
            <a:avLst/>
          </a:prstGeom>
          <a:noFill/>
        </p:spPr>
      </p:pic>
      <p:sp>
        <p:nvSpPr>
          <p:cNvPr id="9" name="8 Rectángulo"/>
          <p:cNvSpPr/>
          <p:nvPr/>
        </p:nvSpPr>
        <p:spPr>
          <a:xfrm>
            <a:off x="683568" y="5085184"/>
            <a:ext cx="7776864" cy="1477328"/>
          </a:xfrm>
          <a:prstGeom prst="rect">
            <a:avLst/>
          </a:prstGeom>
        </p:spPr>
        <p:txBody>
          <a:bodyPr wrap="square">
            <a:spAutoFit/>
          </a:bodyPr>
          <a:lstStyle/>
          <a:p>
            <a:r>
              <a:rPr lang="es-MX" b="1" dirty="0" smtClean="0"/>
              <a:t>Como sabemos que P(Z &gt; a) = 1 - P(Z ≤ a) e</a:t>
            </a:r>
            <a:r>
              <a:rPr lang="es-MX" dirty="0" smtClean="0"/>
              <a:t>sta </a:t>
            </a:r>
            <a:r>
              <a:rPr lang="es-MX" dirty="0"/>
              <a:t>última probabilidad puede ser fácilmente obtenida a partir de la </a:t>
            </a:r>
            <a:r>
              <a:rPr lang="es-MX" u="sng" dirty="0" smtClean="0"/>
              <a:t>Tabla 1</a:t>
            </a:r>
            <a:r>
              <a:rPr lang="es-MX" dirty="0" smtClean="0"/>
              <a:t>, </a:t>
            </a:r>
            <a:r>
              <a:rPr lang="es-MX" dirty="0"/>
              <a:t>resultando ser </a:t>
            </a:r>
            <a:r>
              <a:rPr lang="es-MX" dirty="0" smtClean="0"/>
              <a:t>                        .   Por </a:t>
            </a:r>
            <a:r>
              <a:rPr lang="es-MX" dirty="0"/>
              <a:t>lo tanto, la probabilidad buscada de que una persona elegida aleatoriamente de esa población tenga un peso mayor de 100 Kg , es de 1–0.9772=0.0228, es decir, aproximadamente de un 2.3%.</a:t>
            </a:r>
          </a:p>
        </p:txBody>
      </p:sp>
      <p:pic>
        <p:nvPicPr>
          <p:cNvPr id="23560" name="Picture 8" descr="http://www.fisterra.com/mbe/investiga/distr_normal/images/Image26.gif"/>
          <p:cNvPicPr>
            <a:picLocks noChangeAspect="1" noChangeArrowheads="1"/>
          </p:cNvPicPr>
          <p:nvPr/>
        </p:nvPicPr>
        <p:blipFill>
          <a:blip r:embed="rId5" cstate="print"/>
          <a:srcRect/>
          <a:stretch>
            <a:fillRect/>
          </a:stretch>
        </p:blipFill>
        <p:spPr bwMode="auto">
          <a:xfrm>
            <a:off x="6228184" y="5373216"/>
            <a:ext cx="1584177" cy="288032"/>
          </a:xfrm>
          <a:prstGeom prst="rect">
            <a:avLst/>
          </a:prstGeom>
          <a:noFill/>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620688"/>
            <a:ext cx="8229600" cy="1143000"/>
          </a:xfrm>
        </p:spPr>
        <p:txBody>
          <a:bodyPr>
            <a:normAutofit/>
          </a:bodyPr>
          <a:lstStyle/>
          <a:p>
            <a:r>
              <a:rPr lang="es-MX" dirty="0" smtClean="0"/>
              <a:t>Ejercicios…</a:t>
            </a:r>
            <a:endParaRPr lang="es-MX" dirty="0"/>
          </a:p>
        </p:txBody>
      </p:sp>
      <p:sp>
        <p:nvSpPr>
          <p:cNvPr id="3" name="2 Marcador de contenido"/>
          <p:cNvSpPr>
            <a:spLocks noGrp="1"/>
          </p:cNvSpPr>
          <p:nvPr>
            <p:ph idx="1"/>
          </p:nvPr>
        </p:nvSpPr>
        <p:spPr>
          <a:xfrm>
            <a:off x="457200" y="2064216"/>
            <a:ext cx="8229600" cy="4389120"/>
          </a:xfrm>
        </p:spPr>
        <p:txBody>
          <a:bodyPr/>
          <a:lstStyle/>
          <a:p>
            <a:r>
              <a:rPr lang="es-MX" dirty="0" smtClean="0"/>
              <a:t>Se supone que los resultados de un examen siguen una distribución normal con media 78 y varianza 36. Se pide:</a:t>
            </a:r>
          </a:p>
          <a:p>
            <a:pPr>
              <a:buNone/>
            </a:pPr>
            <a:r>
              <a:rPr lang="es-MX" b="1" dirty="0" smtClean="0"/>
              <a:t>1. </a:t>
            </a:r>
            <a:r>
              <a:rPr lang="es-MX" dirty="0" smtClean="0"/>
              <a:t>¿Cuál es la probabilidad de que una persona que se presenta el examen obtenga una calificación superior a 72?</a:t>
            </a:r>
          </a:p>
          <a:p>
            <a:endParaRPr lang="es-MX"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323528" y="836712"/>
            <a:ext cx="8229600" cy="4389120"/>
          </a:xfrm>
        </p:spPr>
        <p:txBody>
          <a:bodyPr/>
          <a:lstStyle/>
          <a:p>
            <a:r>
              <a:rPr lang="es-MX" dirty="0" smtClean="0"/>
              <a:t>Varios test de inteligencia dieron una puntuación que sigue una ley normal con media 100 y desviación típica 15.</a:t>
            </a:r>
          </a:p>
          <a:p>
            <a:r>
              <a:rPr lang="es-MX" b="1" dirty="0" smtClean="0"/>
              <a:t>1. </a:t>
            </a:r>
            <a:r>
              <a:rPr lang="es-MX" dirty="0" smtClean="0"/>
              <a:t>Determinar el porcentaje de población que obtendría un coeficiente entre 95 y 110.</a:t>
            </a:r>
          </a:p>
          <a:p>
            <a:pPr>
              <a:buNone/>
            </a:pPr>
            <a:endParaRPr lang="es-MX"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a:p>
        </p:txBody>
      </p:sp>
      <p:pic>
        <p:nvPicPr>
          <p:cNvPr id="30722" name="Picture 2" descr="C:\Users\Alberto\Desktop\tablas de probabilidades1.1.JPG"/>
          <p:cNvPicPr>
            <a:picLocks noGrp="1" noChangeAspect="1" noChangeArrowheads="1"/>
          </p:cNvPicPr>
          <p:nvPr>
            <p:ph idx="1"/>
          </p:nvPr>
        </p:nvPicPr>
        <p:blipFill>
          <a:blip r:embed="rId2" cstate="print"/>
          <a:srcRect/>
          <a:stretch>
            <a:fillRect/>
          </a:stretch>
        </p:blipFill>
        <p:spPr bwMode="auto">
          <a:xfrm>
            <a:off x="36512" y="-1"/>
            <a:ext cx="9144000" cy="6924841"/>
          </a:xfrm>
          <a:prstGeom prst="rect">
            <a:avLst/>
          </a:prstGeom>
          <a:noFill/>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a:p>
        </p:txBody>
      </p:sp>
      <p:sp>
        <p:nvSpPr>
          <p:cNvPr id="3" name="2 Marcador de contenido"/>
          <p:cNvSpPr>
            <a:spLocks noGrp="1"/>
          </p:cNvSpPr>
          <p:nvPr>
            <p:ph idx="1"/>
          </p:nvPr>
        </p:nvSpPr>
        <p:spPr/>
        <p:txBody>
          <a:bodyPr/>
          <a:lstStyle/>
          <a:p>
            <a:endParaRPr lang="es-MX"/>
          </a:p>
        </p:txBody>
      </p:sp>
      <p:pic>
        <p:nvPicPr>
          <p:cNvPr id="31746" name="Picture 2" descr="C:\Users\Alberto\Desktop\tablas de probabilidades.1.2JPG.GIF"/>
          <p:cNvPicPr>
            <a:picLocks noChangeAspect="1" noChangeArrowheads="1"/>
          </p:cNvPicPr>
          <p:nvPr/>
        </p:nvPicPr>
        <p:blipFill>
          <a:blip r:embed="rId2" cstate="print"/>
          <a:srcRect/>
          <a:stretch>
            <a:fillRect/>
          </a:stretch>
        </p:blipFill>
        <p:spPr bwMode="auto">
          <a:xfrm>
            <a:off x="0" y="0"/>
            <a:ext cx="9110160" cy="6858000"/>
          </a:xfrm>
          <a:prstGeom prst="rect">
            <a:avLst/>
          </a:prstGeom>
          <a:noFill/>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a:p>
        </p:txBody>
      </p:sp>
      <p:sp>
        <p:nvSpPr>
          <p:cNvPr id="3" name="2 Marcador de contenido"/>
          <p:cNvSpPr>
            <a:spLocks noGrp="1"/>
          </p:cNvSpPr>
          <p:nvPr>
            <p:ph idx="1"/>
          </p:nvPr>
        </p:nvSpPr>
        <p:spPr/>
        <p:txBody>
          <a:bodyPr/>
          <a:lstStyle/>
          <a:p>
            <a:endParaRPr lang="es-MX"/>
          </a:p>
        </p:txBody>
      </p:sp>
      <p:pic>
        <p:nvPicPr>
          <p:cNvPr id="32770" name="Picture 2" descr="C:\Users\Alberto\Desktop\tablas de probabilidades.1.3JPG.GIF"/>
          <p:cNvPicPr>
            <a:picLocks noChangeAspect="1" noChangeArrowheads="1"/>
          </p:cNvPicPr>
          <p:nvPr/>
        </p:nvPicPr>
        <p:blipFill>
          <a:blip r:embed="rId2" cstate="print"/>
          <a:srcRect/>
          <a:stretch>
            <a:fillRect/>
          </a:stretch>
        </p:blipFill>
        <p:spPr bwMode="auto">
          <a:xfrm>
            <a:off x="-36128" y="0"/>
            <a:ext cx="9180128" cy="6857999"/>
          </a:xfrm>
          <a:prstGeom prst="rect">
            <a:avLst/>
          </a:prstGeom>
          <a:noFill/>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a:p>
        </p:txBody>
      </p:sp>
      <p:pic>
        <p:nvPicPr>
          <p:cNvPr id="33794" name="Picture 2" descr="C:\Users\Alberto\Desktop\tablas de probabilidades.1.4JPG.GIF"/>
          <p:cNvPicPr>
            <a:picLocks noGrp="1" noChangeAspect="1" noChangeArrowheads="1"/>
          </p:cNvPicPr>
          <p:nvPr>
            <p:ph idx="1"/>
          </p:nvPr>
        </p:nvPicPr>
        <p:blipFill>
          <a:blip r:embed="rId2" cstate="print"/>
          <a:srcRect/>
          <a:stretch>
            <a:fillRect/>
          </a:stretch>
        </p:blipFill>
        <p:spPr bwMode="auto">
          <a:xfrm>
            <a:off x="0" y="0"/>
            <a:ext cx="9144000" cy="6858000"/>
          </a:xfrm>
          <a:prstGeom prst="rect">
            <a:avLst/>
          </a:prstGeom>
          <a:noFill/>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836712"/>
            <a:ext cx="8229600" cy="5487888"/>
          </a:xfrm>
        </p:spPr>
        <p:txBody>
          <a:bodyPr/>
          <a:lstStyle/>
          <a:p>
            <a:r>
              <a:rPr lang="es-MX" dirty="0"/>
              <a:t>Algunos ejemplos de variables asociadas a fenómenos naturales que siguen el modelo de la normal son:</a:t>
            </a:r>
          </a:p>
          <a:p>
            <a:r>
              <a:rPr lang="es-MX" dirty="0"/>
              <a:t>caracteres morfológicos de individuos como la estatura;</a:t>
            </a:r>
          </a:p>
          <a:p>
            <a:r>
              <a:rPr lang="es-MX" dirty="0"/>
              <a:t>caracteres fisiológicos como el efecto de un fármaco;</a:t>
            </a:r>
          </a:p>
          <a:p>
            <a:r>
              <a:rPr lang="es-MX" dirty="0"/>
              <a:t>caracteres sociológicos como el consumo de cierto producto por un mismo grupo de individuos;</a:t>
            </a:r>
          </a:p>
          <a:p>
            <a:r>
              <a:rPr lang="es-MX" dirty="0"/>
              <a:t>caracteres psicológicos como el cociente intelectual;</a:t>
            </a:r>
          </a:p>
          <a:p>
            <a:r>
              <a:rPr lang="es-MX" dirty="0"/>
              <a:t>nivel de ruido en telecomunicaciones;</a:t>
            </a:r>
          </a:p>
          <a:p>
            <a:r>
              <a:rPr lang="es-MX" dirty="0"/>
              <a:t>errores cometidos al medir ciertas magnitudes;</a:t>
            </a:r>
          </a:p>
          <a:p>
            <a:r>
              <a:rPr lang="es-MX" dirty="0"/>
              <a:t>etc.</a:t>
            </a:r>
          </a:p>
          <a:p>
            <a:endParaRPr lang="es-MX" dirty="0"/>
          </a:p>
        </p:txBody>
      </p:sp>
    </p:spTree>
    <p:extLst>
      <p:ext uri="{BB962C8B-B14F-4D97-AF65-F5344CB8AC3E}">
        <p14:creationId xmlns:p14="http://schemas.microsoft.com/office/powerpoint/2010/main" val="198773848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611560" y="260648"/>
            <a:ext cx="8229600" cy="926976"/>
          </a:xfrm>
        </p:spPr>
        <p:txBody>
          <a:bodyPr>
            <a:noAutofit/>
          </a:bodyPr>
          <a:lstStyle/>
          <a:p>
            <a:pPr algn="ctr"/>
            <a:r>
              <a:rPr lang="es-MX" sz="2800" dirty="0" smtClean="0"/>
              <a:t>UNIDAD 6: MODELOS PROBABILÍSTICOS BÁSICOS</a:t>
            </a:r>
            <a:br>
              <a:rPr lang="es-MX" sz="2800" dirty="0" smtClean="0"/>
            </a:br>
            <a:r>
              <a:rPr lang="es-MX" sz="2800" b="1" dirty="0" smtClean="0"/>
              <a:t>“DISTRIBUCIÓN NORMAL”</a:t>
            </a:r>
            <a:endParaRPr lang="es-MX" sz="2800" dirty="0"/>
          </a:p>
        </p:txBody>
      </p:sp>
      <p:sp>
        <p:nvSpPr>
          <p:cNvPr id="3" name="2 Marcador de contenido"/>
          <p:cNvSpPr>
            <a:spLocks noGrp="1"/>
          </p:cNvSpPr>
          <p:nvPr>
            <p:ph idx="1"/>
          </p:nvPr>
        </p:nvSpPr>
        <p:spPr>
          <a:xfrm>
            <a:off x="467544" y="1268760"/>
            <a:ext cx="8229600" cy="5184576"/>
          </a:xfrm>
        </p:spPr>
        <p:txBody>
          <a:bodyPr>
            <a:normAutofit/>
          </a:bodyPr>
          <a:lstStyle/>
          <a:p>
            <a:r>
              <a:rPr lang="es-MX" dirty="0" smtClean="0"/>
              <a:t>La distribución normal fue reconocida por primera vez por el francés Abraham de </a:t>
            </a:r>
            <a:r>
              <a:rPr lang="es-MX" dirty="0" err="1" smtClean="0"/>
              <a:t>Moivre</a:t>
            </a:r>
            <a:r>
              <a:rPr lang="es-MX" dirty="0" smtClean="0"/>
              <a:t> (1667-1754).  Posteriormente, Carl </a:t>
            </a:r>
            <a:r>
              <a:rPr lang="es-MX" dirty="0" err="1" smtClean="0"/>
              <a:t>Friedrich</a:t>
            </a:r>
            <a:r>
              <a:rPr lang="es-MX" dirty="0" smtClean="0"/>
              <a:t> Gauss (1777-1855) elaboró desarrollos más profundos y formuló la ecuación de la curva; de ahí que también se la conozca, más comúnmente, como la </a:t>
            </a:r>
            <a:r>
              <a:rPr lang="es-MX" b="1" dirty="0" smtClean="0"/>
              <a:t>"campana de Gauss"</a:t>
            </a:r>
            <a:r>
              <a:rPr lang="es-MX" dirty="0" smtClean="0"/>
              <a:t>.  La distribución de una variable normal está completamente determinada por dos parámetros, su media y su desviación estándar, denotadas generalmente por  y .  Con esta notación, </a:t>
            </a:r>
            <a:r>
              <a:rPr lang="es-MX" u="sng" dirty="0" smtClean="0"/>
              <a:t>la densidad de la normal</a:t>
            </a:r>
            <a:r>
              <a:rPr lang="es-MX" dirty="0" smtClean="0"/>
              <a:t> viene dada por la ecuación:</a:t>
            </a:r>
          </a:p>
          <a:p>
            <a:endParaRPr lang="es-MX" dirty="0"/>
          </a:p>
        </p:txBody>
      </p:sp>
      <p:pic>
        <p:nvPicPr>
          <p:cNvPr id="4" name="3 Imagen" descr="función de Gauss"/>
          <p:cNvPicPr/>
          <p:nvPr/>
        </p:nvPicPr>
        <p:blipFill>
          <a:blip r:embed="rId2" cstate="print"/>
          <a:srcRect/>
          <a:stretch>
            <a:fillRect/>
          </a:stretch>
        </p:blipFill>
        <p:spPr bwMode="auto">
          <a:xfrm>
            <a:off x="3347864" y="5589240"/>
            <a:ext cx="2592288" cy="1045329"/>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a:p>
        </p:txBody>
      </p:sp>
      <p:pic>
        <p:nvPicPr>
          <p:cNvPr id="36866" name="Picture 2" descr="C:\Users\Alberto\Documents\themes raul\probabilidad y estadistica\Formulas de normal.jpg"/>
          <p:cNvPicPr>
            <a:picLocks noGrp="1" noChangeAspect="1" noChangeArrowheads="1"/>
          </p:cNvPicPr>
          <p:nvPr>
            <p:ph idx="1"/>
          </p:nvPr>
        </p:nvPicPr>
        <p:blipFill>
          <a:blip r:embed="rId2" cstate="print"/>
          <a:srcRect/>
          <a:stretch>
            <a:fillRect/>
          </a:stretch>
        </p:blipFill>
        <p:spPr bwMode="auto">
          <a:xfrm>
            <a:off x="0" y="1052736"/>
            <a:ext cx="9144000" cy="5805264"/>
          </a:xfrm>
          <a:prstGeom prst="rect">
            <a:avLst/>
          </a:prstGeom>
          <a:noFill/>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395536" y="620688"/>
            <a:ext cx="8229600" cy="2501632"/>
          </a:xfrm>
        </p:spPr>
        <p:txBody>
          <a:bodyPr>
            <a:normAutofit/>
          </a:bodyPr>
          <a:lstStyle/>
          <a:p>
            <a:r>
              <a:rPr lang="es-MX" dirty="0" smtClean="0"/>
              <a:t>La ecuación que determina la curva en forma de campana. Así, se dice que una característica   sigue una distribución normal de media    y varianza    , y se denota como                  si su función de densidad viene dada por la Ecuación 1.</a:t>
            </a:r>
          </a:p>
          <a:p>
            <a:endParaRPr lang="es-MX" dirty="0" smtClean="0"/>
          </a:p>
          <a:p>
            <a:pPr>
              <a:buNone/>
            </a:pPr>
            <a:endParaRPr lang="es-MX" dirty="0"/>
          </a:p>
        </p:txBody>
      </p:sp>
      <p:pic>
        <p:nvPicPr>
          <p:cNvPr id="2050" name="Picture 2" descr="http://www.fisterra.com/mbe/investiga/distr_normal/images/distr_1.gif"/>
          <p:cNvPicPr>
            <a:picLocks noChangeAspect="1" noChangeArrowheads="1"/>
          </p:cNvPicPr>
          <p:nvPr/>
        </p:nvPicPr>
        <p:blipFill>
          <a:blip r:embed="rId2" cstate="print"/>
          <a:srcRect/>
          <a:stretch>
            <a:fillRect/>
          </a:stretch>
        </p:blipFill>
        <p:spPr bwMode="auto">
          <a:xfrm>
            <a:off x="2555776" y="2744516"/>
            <a:ext cx="4608512" cy="3469478"/>
          </a:xfrm>
          <a:prstGeom prst="rect">
            <a:avLst/>
          </a:prstGeom>
          <a:noFill/>
        </p:spPr>
      </p:pic>
      <p:pic>
        <p:nvPicPr>
          <p:cNvPr id="2052" name="Picture 4" descr="http://www.fisterra.com/mbe/investiga/distr_normal/images/Image4.gif"/>
          <p:cNvPicPr>
            <a:picLocks noChangeAspect="1" noChangeArrowheads="1"/>
          </p:cNvPicPr>
          <p:nvPr/>
        </p:nvPicPr>
        <p:blipFill>
          <a:blip r:embed="rId3" cstate="print"/>
          <a:srcRect/>
          <a:stretch>
            <a:fillRect/>
          </a:stretch>
        </p:blipFill>
        <p:spPr bwMode="auto">
          <a:xfrm>
            <a:off x="6876256" y="1124744"/>
            <a:ext cx="247694" cy="233933"/>
          </a:xfrm>
          <a:prstGeom prst="rect">
            <a:avLst/>
          </a:prstGeom>
          <a:noFill/>
        </p:spPr>
      </p:pic>
      <p:pic>
        <p:nvPicPr>
          <p:cNvPr id="2053" name="Picture 5" descr="http://www.fisterra.com/mbe/investiga/distr_normal/images/Image5.gif"/>
          <p:cNvPicPr>
            <a:picLocks noChangeAspect="1" noChangeArrowheads="1"/>
          </p:cNvPicPr>
          <p:nvPr/>
        </p:nvPicPr>
        <p:blipFill>
          <a:blip r:embed="rId4" cstate="print"/>
          <a:srcRect/>
          <a:stretch>
            <a:fillRect/>
          </a:stretch>
        </p:blipFill>
        <p:spPr bwMode="auto">
          <a:xfrm>
            <a:off x="4932128" y="1556792"/>
            <a:ext cx="287944" cy="305941"/>
          </a:xfrm>
          <a:prstGeom prst="rect">
            <a:avLst/>
          </a:prstGeom>
          <a:noFill/>
        </p:spPr>
      </p:pic>
      <p:pic>
        <p:nvPicPr>
          <p:cNvPr id="2054" name="Picture 6" descr="http://www.fisterra.com/mbe/investiga/distr_normal/images/Image6.gif"/>
          <p:cNvPicPr>
            <a:picLocks noChangeAspect="1" noChangeArrowheads="1"/>
          </p:cNvPicPr>
          <p:nvPr/>
        </p:nvPicPr>
        <p:blipFill>
          <a:blip r:embed="rId5" cstate="print"/>
          <a:srcRect/>
          <a:stretch>
            <a:fillRect/>
          </a:stretch>
        </p:blipFill>
        <p:spPr bwMode="auto">
          <a:xfrm>
            <a:off x="6732240" y="1484784"/>
            <a:ext cx="360424" cy="344041"/>
          </a:xfrm>
          <a:prstGeom prst="rect">
            <a:avLst/>
          </a:prstGeom>
          <a:noFill/>
        </p:spPr>
      </p:pic>
      <p:pic>
        <p:nvPicPr>
          <p:cNvPr id="2055" name="Picture 7" descr="http://www.fisterra.com/mbe/investiga/distr_normal/images/Image7.gif"/>
          <p:cNvPicPr>
            <a:picLocks noChangeAspect="1" noChangeArrowheads="1"/>
          </p:cNvPicPr>
          <p:nvPr/>
        </p:nvPicPr>
        <p:blipFill>
          <a:blip r:embed="rId6" cstate="print"/>
          <a:srcRect/>
          <a:stretch>
            <a:fillRect/>
          </a:stretch>
        </p:blipFill>
        <p:spPr bwMode="auto">
          <a:xfrm>
            <a:off x="2634330" y="1844824"/>
            <a:ext cx="1433614" cy="366738"/>
          </a:xfrm>
          <a:prstGeom prst="rect">
            <a:avLst/>
          </a:prstGeom>
          <a:noFill/>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539552" y="836712"/>
            <a:ext cx="8229600" cy="5328592"/>
          </a:xfrm>
        </p:spPr>
        <p:txBody>
          <a:bodyPr>
            <a:normAutofit fontScale="92500" lnSpcReduction="10000"/>
          </a:bodyPr>
          <a:lstStyle/>
          <a:p>
            <a:r>
              <a:rPr lang="es-MX" dirty="0" smtClean="0"/>
              <a:t>Al igual que ocurría con un histograma, en el que el área de cada rectángulo es proporcional al número de datos en el rango de valores correspondiente si, tal y como se muestra en la figura,  en el eje horizontal se levantan perpendiculares en dos puntos </a:t>
            </a:r>
            <a:r>
              <a:rPr lang="es-MX" i="1" dirty="0" smtClean="0"/>
              <a:t>a</a:t>
            </a:r>
            <a:r>
              <a:rPr lang="es-MX" dirty="0" smtClean="0"/>
              <a:t> y </a:t>
            </a:r>
            <a:r>
              <a:rPr lang="es-MX" i="1" dirty="0" smtClean="0"/>
              <a:t>b</a:t>
            </a:r>
            <a:r>
              <a:rPr lang="es-MX" dirty="0" smtClean="0"/>
              <a:t>, el área bajo la curva delimitada por esas líneas indica la probabilidad de que la variable de interés, </a:t>
            </a:r>
            <a:r>
              <a:rPr lang="es-MX" i="1" dirty="0" smtClean="0"/>
              <a:t>X</a:t>
            </a:r>
            <a:r>
              <a:rPr lang="es-MX" dirty="0" smtClean="0"/>
              <a:t>, tome un valor cualquiera en ese intervalo. </a:t>
            </a:r>
          </a:p>
          <a:p>
            <a:pPr>
              <a:buNone/>
            </a:pPr>
            <a:endParaRPr lang="es-MX" dirty="0" smtClean="0"/>
          </a:p>
          <a:p>
            <a:r>
              <a:rPr lang="es-MX" dirty="0" smtClean="0"/>
              <a:t> Puesto que la curva alcanza su mayor altura en torno a la media, mientras que sus "ramas" se extienden asintóticamente hacia los ejes, cuando una variable siga una distribución normal, será mucho más probable observar un dato cercano al valor medio que uno que se encuentre muy alejado de éste.</a:t>
            </a:r>
          </a:p>
          <a:p>
            <a:endParaRPr lang="es-MX"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332656"/>
            <a:ext cx="8229600" cy="780696"/>
          </a:xfrm>
        </p:spPr>
        <p:txBody>
          <a:bodyPr>
            <a:normAutofit/>
          </a:bodyPr>
          <a:lstStyle/>
          <a:p>
            <a:pPr algn="ctr"/>
            <a:r>
              <a:rPr lang="es-MX" sz="4000" b="1" dirty="0" smtClean="0"/>
              <a:t>Propiedades de la distribución normal</a:t>
            </a:r>
            <a:endParaRPr lang="es-MX" sz="4000" dirty="0"/>
          </a:p>
        </p:txBody>
      </p:sp>
      <p:sp>
        <p:nvSpPr>
          <p:cNvPr id="3" name="2 Marcador de contenido"/>
          <p:cNvSpPr>
            <a:spLocks noGrp="1"/>
          </p:cNvSpPr>
          <p:nvPr>
            <p:ph idx="1"/>
          </p:nvPr>
        </p:nvSpPr>
        <p:spPr>
          <a:xfrm>
            <a:off x="457200" y="1268760"/>
            <a:ext cx="8229600" cy="5328592"/>
          </a:xfrm>
        </p:spPr>
        <p:txBody>
          <a:bodyPr>
            <a:normAutofit fontScale="77500" lnSpcReduction="20000"/>
          </a:bodyPr>
          <a:lstStyle/>
          <a:p>
            <a:r>
              <a:rPr lang="es-MX" dirty="0" smtClean="0"/>
              <a:t>Tiene una única moda, que coincide con su media y su mediana.</a:t>
            </a:r>
          </a:p>
          <a:p>
            <a:r>
              <a:rPr lang="es-MX" dirty="0" smtClean="0"/>
              <a:t>La curva normal es asintótica al eje de abscisas. </a:t>
            </a:r>
            <a:r>
              <a:rPr lang="es-MX" dirty="0" err="1" smtClean="0"/>
              <a:t>or</a:t>
            </a:r>
            <a:r>
              <a:rPr lang="es-MX" dirty="0" smtClean="0"/>
              <a:t> ello, cualquier valor entre  -</a:t>
            </a:r>
            <a:r>
              <a:rPr lang="es-MX" dirty="0" smtClean="0">
                <a:sym typeface="Symbol"/>
              </a:rPr>
              <a:t> </a:t>
            </a:r>
            <a:r>
              <a:rPr lang="es-MX" dirty="0" smtClean="0"/>
              <a:t>y +</a:t>
            </a:r>
            <a:r>
              <a:rPr lang="es-MX" dirty="0" smtClean="0">
                <a:sym typeface="Symbol"/>
              </a:rPr>
              <a:t> </a:t>
            </a:r>
            <a:r>
              <a:rPr lang="es-MX" dirty="0" smtClean="0"/>
              <a:t>es teóricamente posible.  El área total bajo la curva es, por tanto, igual a 1.</a:t>
            </a:r>
          </a:p>
          <a:p>
            <a:endParaRPr lang="es-MX" dirty="0" smtClean="0"/>
          </a:p>
          <a:p>
            <a:r>
              <a:rPr lang="es-MX" dirty="0" smtClean="0"/>
              <a:t>Es simétrica con respecto a su media </a:t>
            </a:r>
            <a:r>
              <a:rPr lang="es-MX" dirty="0" smtClean="0">
                <a:sym typeface="Symbol"/>
              </a:rPr>
              <a:t></a:t>
            </a:r>
            <a:r>
              <a:rPr lang="es-MX" dirty="0" smtClean="0"/>
              <a:t> .  Según esto, para este tipo de variables existe una probabilidad de un 50% de observar un dato mayor que la media, y un 50% de observar un dato menor.</a:t>
            </a:r>
          </a:p>
          <a:p>
            <a:endParaRPr lang="es-MX" dirty="0" smtClean="0"/>
          </a:p>
          <a:p>
            <a:r>
              <a:rPr lang="es-MX" dirty="0" smtClean="0"/>
              <a:t>El área bajo la curva comprendido entre los valores situados aproximadamente a dos desviaciones estándar de la media es igual a 0.95.  En concreto, existe un 95% de posibilidades de observar un valor comprendido en el intervalo  .</a:t>
            </a:r>
          </a:p>
          <a:p>
            <a:endParaRPr lang="es-MX" dirty="0" smtClean="0"/>
          </a:p>
          <a:p>
            <a:r>
              <a:rPr lang="es-MX" dirty="0" smtClean="0"/>
              <a:t>La distancia entre la línea trazada en la media y el punto de inflexión de la curva es igual a una desviación típica (</a:t>
            </a:r>
            <a:r>
              <a:rPr lang="es-MX" dirty="0" smtClean="0">
                <a:sym typeface="Symbol"/>
              </a:rPr>
              <a:t></a:t>
            </a:r>
            <a:r>
              <a:rPr lang="es-MX" dirty="0" smtClean="0"/>
              <a:t>).  Cuanto mayor sea </a:t>
            </a:r>
            <a:r>
              <a:rPr lang="es-MX" dirty="0" smtClean="0">
                <a:sym typeface="Symbol"/>
              </a:rPr>
              <a:t></a:t>
            </a:r>
            <a:r>
              <a:rPr lang="es-MX" dirty="0" smtClean="0"/>
              <a:t>, más aplanada será la curva de la densidad.</a:t>
            </a:r>
          </a:p>
        </p:txBody>
      </p:sp>
      <p:pic>
        <p:nvPicPr>
          <p:cNvPr id="18436" name="Picture 4" descr="http://www.fisterra.com/mbe/investiga/distr_normal/images/Image13.gif"/>
          <p:cNvPicPr>
            <a:picLocks noChangeAspect="1" noChangeArrowheads="1"/>
          </p:cNvPicPr>
          <p:nvPr/>
        </p:nvPicPr>
        <p:blipFill>
          <a:blip r:embed="rId2" cstate="print"/>
          <a:srcRect/>
          <a:stretch>
            <a:fillRect/>
          </a:stretch>
        </p:blipFill>
        <p:spPr bwMode="auto">
          <a:xfrm>
            <a:off x="6444207" y="4869160"/>
            <a:ext cx="1894117" cy="281558"/>
          </a:xfrm>
          <a:prstGeom prst="rect">
            <a:avLst/>
          </a:prstGeom>
          <a:noFill/>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95536" y="620688"/>
            <a:ext cx="8229600" cy="638944"/>
          </a:xfrm>
        </p:spPr>
        <p:txBody>
          <a:bodyPr>
            <a:normAutofit fontScale="90000"/>
          </a:bodyPr>
          <a:lstStyle/>
          <a:p>
            <a:pPr algn="ctr"/>
            <a:r>
              <a:rPr lang="es-MX" dirty="0" smtClean="0"/>
              <a:t>¿Cómo se calcula?</a:t>
            </a:r>
            <a:endParaRPr lang="es-MX" dirty="0"/>
          </a:p>
        </p:txBody>
      </p:sp>
      <p:sp>
        <p:nvSpPr>
          <p:cNvPr id="3" name="2 Marcador de contenido"/>
          <p:cNvSpPr>
            <a:spLocks noGrp="1"/>
          </p:cNvSpPr>
          <p:nvPr>
            <p:ph idx="1"/>
          </p:nvPr>
        </p:nvSpPr>
        <p:spPr>
          <a:xfrm>
            <a:off x="467544" y="1412776"/>
            <a:ext cx="8229600" cy="5256584"/>
          </a:xfrm>
        </p:spPr>
        <p:txBody>
          <a:bodyPr/>
          <a:lstStyle/>
          <a:p>
            <a:r>
              <a:rPr lang="es-MX" dirty="0" smtClean="0"/>
              <a:t> No existe una única distribución normal, sino una familia de distribuciones con una forma común, diferenciadas por los valores de su media y su varianza.  De entre todas ellas, la más utilizada es la </a:t>
            </a:r>
            <a:r>
              <a:rPr lang="es-MX" b="1" dirty="0" smtClean="0"/>
              <a:t>distribución normal estándar</a:t>
            </a:r>
            <a:r>
              <a:rPr lang="es-MX" dirty="0" smtClean="0"/>
              <a:t>, que corresponde a una distribución de media 0 y varianza 1.  Así, la expresión que define su densidad se puede obtener de la Ecuación:</a:t>
            </a:r>
            <a:endParaRPr lang="es-MX" dirty="0"/>
          </a:p>
        </p:txBody>
      </p:sp>
      <p:pic>
        <p:nvPicPr>
          <p:cNvPr id="4" name="3 Imagen" descr="tipificar"/>
          <p:cNvPicPr/>
          <p:nvPr/>
        </p:nvPicPr>
        <p:blipFill>
          <a:blip r:embed="rId2" cstate="print"/>
          <a:srcRect/>
          <a:stretch>
            <a:fillRect/>
          </a:stretch>
        </p:blipFill>
        <p:spPr bwMode="auto">
          <a:xfrm>
            <a:off x="6948264" y="5473412"/>
            <a:ext cx="1728192" cy="763900"/>
          </a:xfrm>
          <a:prstGeom prst="rect">
            <a:avLst/>
          </a:prstGeom>
          <a:noFill/>
          <a:ln w="9525">
            <a:noFill/>
            <a:miter lim="800000"/>
            <a:headEnd/>
            <a:tailEnd/>
          </a:ln>
        </p:spPr>
      </p:pic>
      <p:pic>
        <p:nvPicPr>
          <p:cNvPr id="17410" name="Picture 2" descr="http://www.fisterra.com/mbe/investiga/distr_normal/images/Image18.gif"/>
          <p:cNvPicPr>
            <a:picLocks noChangeAspect="1" noChangeArrowheads="1"/>
          </p:cNvPicPr>
          <p:nvPr/>
        </p:nvPicPr>
        <p:blipFill>
          <a:blip r:embed="rId3" cstate="print"/>
          <a:srcRect/>
          <a:stretch>
            <a:fillRect/>
          </a:stretch>
        </p:blipFill>
        <p:spPr bwMode="auto">
          <a:xfrm>
            <a:off x="683568" y="5229200"/>
            <a:ext cx="5957723" cy="1196330"/>
          </a:xfrm>
          <a:prstGeom prst="rect">
            <a:avLst/>
          </a:prstGeom>
          <a:noFill/>
        </p:spPr>
      </p:pic>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ujo">
  <a:themeElements>
    <a:clrScheme name="Flujo">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ujo">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ujo">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248</TotalTime>
  <Words>438</Words>
  <Application>Microsoft Office PowerPoint</Application>
  <PresentationFormat>Presentación en pantalla (4:3)</PresentationFormat>
  <Paragraphs>105</Paragraphs>
  <Slides>26</Slides>
  <Notes>0</Notes>
  <HiddenSlides>0</HiddenSlides>
  <MMClips>0</MMClips>
  <ScaleCrop>false</ScaleCrop>
  <HeadingPairs>
    <vt:vector size="4" baseType="variant">
      <vt:variant>
        <vt:lpstr>Tema</vt:lpstr>
      </vt:variant>
      <vt:variant>
        <vt:i4>1</vt:i4>
      </vt:variant>
      <vt:variant>
        <vt:lpstr>Títulos de diapositiva</vt:lpstr>
      </vt:variant>
      <vt:variant>
        <vt:i4>26</vt:i4>
      </vt:variant>
    </vt:vector>
  </HeadingPairs>
  <TitlesOfParts>
    <vt:vector size="27" baseType="lpstr">
      <vt:lpstr>Flujo</vt:lpstr>
      <vt:lpstr>UNIVERSIDAD AUTÓNOMA DE QUERÉTARO  FACULTAD DE INGENIERIA  1er SEMESTRE</vt:lpstr>
      <vt:lpstr>Introducción</vt:lpstr>
      <vt:lpstr>Presentación de PowerPoint</vt:lpstr>
      <vt:lpstr>UNIDAD 6: MODELOS PROBABILÍSTICOS BÁSICOS “DISTRIBUCIÓN NORMAL”</vt:lpstr>
      <vt:lpstr>Presentación de PowerPoint</vt:lpstr>
      <vt:lpstr>Presentación de PowerPoint</vt:lpstr>
      <vt:lpstr>Presentación de PowerPoint</vt:lpstr>
      <vt:lpstr>Propiedades de la distribución normal</vt:lpstr>
      <vt:lpstr>¿Cómo se calcula?</vt:lpstr>
      <vt:lpstr>Presentación de PowerPoint</vt:lpstr>
      <vt:lpstr>tablas</vt:lpstr>
      <vt:lpstr>Presentación de PowerPoint</vt:lpstr>
      <vt:lpstr>Presentación de PowerPoint</vt:lpstr>
      <vt:lpstr>P(Z ≤ a)</vt:lpstr>
      <vt:lpstr>Presentación de PowerPoint</vt:lpstr>
      <vt:lpstr>Presentación de PowerPoint</vt:lpstr>
      <vt:lpstr>ejemplos</vt:lpstr>
      <vt:lpstr>solución</vt:lpstr>
      <vt:lpstr>Presentación de PowerPoint</vt:lpstr>
      <vt:lpstr>Presentación de PowerPoint</vt:lpstr>
      <vt:lpstr>Ejercicios…</vt:lpstr>
      <vt:lpstr>Presentación de PowerPoint</vt:lpstr>
      <vt:lpstr>Presentación de PowerPoint</vt:lpstr>
      <vt:lpstr>Presentación de PowerPoint</vt:lpstr>
      <vt:lpstr>Presentación de PowerPoint</vt:lpstr>
      <vt:lpstr>Presentación de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UNIVERSIDAD AUTÓNOMA DE QUERÉTARO  FACULTAD DE INGENIERIA  1er SEMESTRE</dc:title>
  <dc:creator>Alberto</dc:creator>
  <cp:lastModifiedBy>Oscar</cp:lastModifiedBy>
  <cp:revision>26</cp:revision>
  <dcterms:created xsi:type="dcterms:W3CDTF">2011-05-11T02:39:32Z</dcterms:created>
  <dcterms:modified xsi:type="dcterms:W3CDTF">2011-05-11T15:10:40Z</dcterms:modified>
</cp:coreProperties>
</file>